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7" r:id="rId1"/>
    <p:sldMasterId id="2147483715" r:id="rId2"/>
    <p:sldMasterId id="2147483727" r:id="rId3"/>
  </p:sldMasterIdLst>
  <p:notesMasterIdLst>
    <p:notesMasterId r:id="rId67"/>
  </p:notesMasterIdLst>
  <p:handoutMasterIdLst>
    <p:handoutMasterId r:id="rId68"/>
  </p:handoutMasterIdLst>
  <p:sldIdLst>
    <p:sldId id="707" r:id="rId4"/>
    <p:sldId id="694" r:id="rId5"/>
    <p:sldId id="702" r:id="rId6"/>
    <p:sldId id="703" r:id="rId7"/>
    <p:sldId id="704" r:id="rId8"/>
    <p:sldId id="353" r:id="rId9"/>
    <p:sldId id="345" r:id="rId10"/>
    <p:sldId id="346" r:id="rId11"/>
    <p:sldId id="657" r:id="rId12"/>
    <p:sldId id="658" r:id="rId13"/>
    <p:sldId id="659" r:id="rId14"/>
    <p:sldId id="660" r:id="rId15"/>
    <p:sldId id="661" r:id="rId16"/>
    <p:sldId id="662" r:id="rId17"/>
    <p:sldId id="663" r:id="rId18"/>
    <p:sldId id="335" r:id="rId19"/>
    <p:sldId id="701" r:id="rId20"/>
    <p:sldId id="664" r:id="rId21"/>
    <p:sldId id="665" r:id="rId22"/>
    <p:sldId id="696" r:id="rId23"/>
    <p:sldId id="697" r:id="rId24"/>
    <p:sldId id="698" r:id="rId25"/>
    <p:sldId id="655" r:id="rId26"/>
    <p:sldId id="339" r:id="rId27"/>
    <p:sldId id="666" r:id="rId28"/>
    <p:sldId id="341" r:id="rId29"/>
    <p:sldId id="340" r:id="rId30"/>
    <p:sldId id="681" r:id="rId31"/>
    <p:sldId id="668" r:id="rId32"/>
    <p:sldId id="670" r:id="rId33"/>
    <p:sldId id="669" r:id="rId34"/>
    <p:sldId id="693" r:id="rId35"/>
    <p:sldId id="699" r:id="rId36"/>
    <p:sldId id="343" r:id="rId37"/>
    <p:sldId id="344" r:id="rId38"/>
    <p:sldId id="337" r:id="rId39"/>
    <p:sldId id="376" r:id="rId40"/>
    <p:sldId id="377" r:id="rId41"/>
    <p:sldId id="338" r:id="rId42"/>
    <p:sldId id="357" r:id="rId43"/>
    <p:sldId id="672" r:id="rId44"/>
    <p:sldId id="361" r:id="rId45"/>
    <p:sldId id="673" r:id="rId46"/>
    <p:sldId id="656" r:id="rId47"/>
    <p:sldId id="336" r:id="rId48"/>
    <p:sldId id="685" r:id="rId49"/>
    <p:sldId id="677" r:id="rId50"/>
    <p:sldId id="342" r:id="rId51"/>
    <p:sldId id="360" r:id="rId52"/>
    <p:sldId id="358" r:id="rId53"/>
    <p:sldId id="700" r:id="rId54"/>
    <p:sldId id="676" r:id="rId55"/>
    <p:sldId id="374" r:id="rId56"/>
    <p:sldId id="705" r:id="rId57"/>
    <p:sldId id="695" r:id="rId58"/>
    <p:sldId id="687" r:id="rId59"/>
    <p:sldId id="711" r:id="rId60"/>
    <p:sldId id="689" r:id="rId61"/>
    <p:sldId id="690" r:id="rId62"/>
    <p:sldId id="712" r:id="rId63"/>
    <p:sldId id="691" r:id="rId64"/>
    <p:sldId id="713" r:id="rId65"/>
    <p:sldId id="375" r:id="rId66"/>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E78FA58-1F08-51CC-1348-1DB15E9373F7}" name="Joan Nagelkirk" initials="JN" userId="9e086d2f1eeb4d9a" providerId="Windows Live"/>
  <p188:author id="{EE2CB265-CFAB-0D0B-0F42-9DEFC328CEF2}" name="Gretchen Tenbusch" initials="GT" userId="ab035c5d8a586272" providerId="Windows Live"/>
  <p188:author id="{F2FC9BB8-304F-413C-97C4-A4202DB77AA3}" name="JOANN HALL" initials="JH" userId="3a1fa7320b05d8db" providerId="Windows Live"/>
  <p188:author id="{90DC17BB-D786-30AF-4B14-BBC619FB272D}" name="Kay Balcer" initials="KB" userId="a94b4a6df9b1eb55"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6699FF"/>
    <a:srgbClr val="9966FF"/>
    <a:srgbClr val="3F7E00"/>
    <a:srgbClr val="336600"/>
    <a:srgbClr val="3366FF"/>
    <a:srgbClr val="0066CC"/>
    <a:srgbClr val="0066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39" autoAdjust="0"/>
    <p:restoredTop sz="94660"/>
  </p:normalViewPr>
  <p:slideViewPr>
    <p:cSldViewPr snapToGrid="0">
      <p:cViewPr varScale="1">
        <p:scale>
          <a:sx n="52" d="100"/>
          <a:sy n="52" d="100"/>
        </p:scale>
        <p:origin x="920"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microsoft.com/office/2018/10/relationships/authors" Target="author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7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7CE537-C63A-4643-8FC7-031FDBA239B0}" type="doc">
      <dgm:prSet loTypeId="urn:microsoft.com/office/officeart/2005/8/layout/cycle3" loCatId="cycle" qsTypeId="urn:microsoft.com/office/officeart/2005/8/quickstyle/simple1" qsCatId="simple" csTypeId="urn:microsoft.com/office/officeart/2005/8/colors/accent0_3" csCatId="mainScheme" phldr="1"/>
      <dgm:spPr/>
      <dgm:t>
        <a:bodyPr/>
        <a:lstStyle/>
        <a:p>
          <a:endParaRPr lang="en-US"/>
        </a:p>
      </dgm:t>
    </dgm:pt>
    <dgm:pt modelId="{E0C6F0FF-C8B5-405A-8D3A-C1028414148F}">
      <dgm:prSet/>
      <dgm:spPr/>
      <dgm:t>
        <a:bodyPr/>
        <a:lstStyle/>
        <a:p>
          <a:r>
            <a:rPr lang="en-US" dirty="0">
              <a:solidFill>
                <a:schemeClr val="bg2"/>
              </a:solidFill>
            </a:rPr>
            <a:t>1. Community Input</a:t>
          </a:r>
        </a:p>
      </dgm:t>
    </dgm:pt>
    <dgm:pt modelId="{D1548BAF-FB30-469D-8F1B-8C262EEB3EA5}" type="parTrans" cxnId="{20E9D603-F8D2-49FC-8BA6-919A12CE8005}">
      <dgm:prSet/>
      <dgm:spPr/>
      <dgm:t>
        <a:bodyPr/>
        <a:lstStyle/>
        <a:p>
          <a:endParaRPr lang="en-US">
            <a:solidFill>
              <a:schemeClr val="bg2"/>
            </a:solidFill>
          </a:endParaRPr>
        </a:p>
      </dgm:t>
    </dgm:pt>
    <dgm:pt modelId="{B484E014-D721-4DD5-A598-4454DD848B3C}" type="sibTrans" cxnId="{20E9D603-F8D2-49FC-8BA6-919A12CE8005}">
      <dgm:prSet phldrT="1" phldr="0"/>
      <dgm:spPr/>
      <dgm:t>
        <a:bodyPr/>
        <a:lstStyle/>
        <a:p>
          <a:endParaRPr lang="en-US">
            <a:solidFill>
              <a:schemeClr val="bg2"/>
            </a:solidFill>
          </a:endParaRPr>
        </a:p>
      </dgm:t>
    </dgm:pt>
    <dgm:pt modelId="{D6E2A91A-C9DD-4C67-8431-4E5A42CB6B43}">
      <dgm:prSet/>
      <dgm:spPr/>
      <dgm:t>
        <a:bodyPr/>
        <a:lstStyle/>
        <a:p>
          <a:r>
            <a:rPr lang="en-US" dirty="0">
              <a:solidFill>
                <a:schemeClr val="bg2"/>
              </a:solidFill>
            </a:rPr>
            <a:t>2. Health Indicator Data</a:t>
          </a:r>
        </a:p>
      </dgm:t>
    </dgm:pt>
    <dgm:pt modelId="{522F8C3B-4532-456A-9F22-17108816CFDA}" type="parTrans" cxnId="{97B65F79-0FD5-48BC-A0C4-FA165E6FF53A}">
      <dgm:prSet/>
      <dgm:spPr/>
      <dgm:t>
        <a:bodyPr/>
        <a:lstStyle/>
        <a:p>
          <a:endParaRPr lang="en-US">
            <a:solidFill>
              <a:schemeClr val="bg2"/>
            </a:solidFill>
          </a:endParaRPr>
        </a:p>
      </dgm:t>
    </dgm:pt>
    <dgm:pt modelId="{704A8DEB-A76F-4AC9-B0A0-1A2BBB4E89C6}" type="sibTrans" cxnId="{97B65F79-0FD5-48BC-A0C4-FA165E6FF53A}">
      <dgm:prSet phldrT="2" phldr="0"/>
      <dgm:spPr/>
      <dgm:t>
        <a:bodyPr/>
        <a:lstStyle/>
        <a:p>
          <a:endParaRPr lang="en-US">
            <a:solidFill>
              <a:schemeClr val="bg2"/>
            </a:solidFill>
          </a:endParaRPr>
        </a:p>
      </dgm:t>
    </dgm:pt>
    <dgm:pt modelId="{F6793E99-DD36-422F-BE25-318FE97FD062}">
      <dgm:prSet/>
      <dgm:spPr/>
      <dgm:t>
        <a:bodyPr/>
        <a:lstStyle/>
        <a:p>
          <a:r>
            <a:rPr lang="en-US" dirty="0">
              <a:solidFill>
                <a:schemeClr val="bg2"/>
              </a:solidFill>
            </a:rPr>
            <a:t>3. Identify Priorities</a:t>
          </a:r>
        </a:p>
      </dgm:t>
    </dgm:pt>
    <dgm:pt modelId="{FA90A2B4-0B7E-4412-9713-A31BD91A30C5}" type="parTrans" cxnId="{A6EF243B-C453-4BE8-91F4-BC02D52605A3}">
      <dgm:prSet/>
      <dgm:spPr/>
      <dgm:t>
        <a:bodyPr/>
        <a:lstStyle/>
        <a:p>
          <a:endParaRPr lang="en-US">
            <a:solidFill>
              <a:schemeClr val="bg2"/>
            </a:solidFill>
          </a:endParaRPr>
        </a:p>
      </dgm:t>
    </dgm:pt>
    <dgm:pt modelId="{24FC9B27-A061-4BDD-9ED8-FB052AB76E97}" type="sibTrans" cxnId="{A6EF243B-C453-4BE8-91F4-BC02D52605A3}">
      <dgm:prSet phldrT="3" phldr="0"/>
      <dgm:spPr/>
      <dgm:t>
        <a:bodyPr/>
        <a:lstStyle/>
        <a:p>
          <a:endParaRPr lang="en-US">
            <a:solidFill>
              <a:schemeClr val="bg2"/>
            </a:solidFill>
          </a:endParaRPr>
        </a:p>
      </dgm:t>
    </dgm:pt>
    <dgm:pt modelId="{9897C861-A942-489B-BB7A-8EEF63660F6B}">
      <dgm:prSet/>
      <dgm:spPr/>
      <dgm:t>
        <a:bodyPr/>
        <a:lstStyle/>
        <a:p>
          <a:r>
            <a:rPr lang="en-US" dirty="0">
              <a:solidFill>
                <a:schemeClr val="bg2"/>
              </a:solidFill>
            </a:rPr>
            <a:t>4. Compare to 2021 Plan</a:t>
          </a:r>
        </a:p>
      </dgm:t>
    </dgm:pt>
    <dgm:pt modelId="{92E09F42-45B4-4B6B-93ED-0CBDE0C5863B}" type="parTrans" cxnId="{4E43631B-DFCF-490E-9681-82A3013FBDF8}">
      <dgm:prSet/>
      <dgm:spPr/>
      <dgm:t>
        <a:bodyPr/>
        <a:lstStyle/>
        <a:p>
          <a:endParaRPr lang="en-US">
            <a:solidFill>
              <a:schemeClr val="bg2"/>
            </a:solidFill>
          </a:endParaRPr>
        </a:p>
      </dgm:t>
    </dgm:pt>
    <dgm:pt modelId="{121BE62F-C8A1-43B6-BA8F-39F426253648}" type="sibTrans" cxnId="{4E43631B-DFCF-490E-9681-82A3013FBDF8}">
      <dgm:prSet phldrT="4" phldr="0"/>
      <dgm:spPr/>
      <dgm:t>
        <a:bodyPr/>
        <a:lstStyle/>
        <a:p>
          <a:endParaRPr lang="en-US">
            <a:solidFill>
              <a:schemeClr val="bg2"/>
            </a:solidFill>
          </a:endParaRPr>
        </a:p>
      </dgm:t>
    </dgm:pt>
    <dgm:pt modelId="{58EBEE85-0FDE-4FA3-A901-10721B8C6D11}">
      <dgm:prSet/>
      <dgm:spPr/>
      <dgm:t>
        <a:bodyPr/>
        <a:lstStyle/>
        <a:p>
          <a:r>
            <a:rPr lang="en-US" dirty="0">
              <a:solidFill>
                <a:schemeClr val="bg2"/>
              </a:solidFill>
            </a:rPr>
            <a:t>5. Assess Resources</a:t>
          </a:r>
        </a:p>
      </dgm:t>
    </dgm:pt>
    <dgm:pt modelId="{C3F8CBF7-7F97-48F4-9B53-0DCFC28CCD67}" type="parTrans" cxnId="{6F5C7590-D1BB-4685-A1A8-8673987859EC}">
      <dgm:prSet/>
      <dgm:spPr/>
      <dgm:t>
        <a:bodyPr/>
        <a:lstStyle/>
        <a:p>
          <a:endParaRPr lang="en-US">
            <a:solidFill>
              <a:schemeClr val="bg2"/>
            </a:solidFill>
          </a:endParaRPr>
        </a:p>
      </dgm:t>
    </dgm:pt>
    <dgm:pt modelId="{8432CEF3-A084-47CD-B7EE-3F6521EF3654}" type="sibTrans" cxnId="{6F5C7590-D1BB-4685-A1A8-8673987859EC}">
      <dgm:prSet phldrT="5" phldr="0"/>
      <dgm:spPr/>
      <dgm:t>
        <a:bodyPr/>
        <a:lstStyle/>
        <a:p>
          <a:endParaRPr lang="en-US">
            <a:solidFill>
              <a:schemeClr val="bg2"/>
            </a:solidFill>
          </a:endParaRPr>
        </a:p>
      </dgm:t>
    </dgm:pt>
    <dgm:pt modelId="{DA453BFB-714F-4B3F-922B-3FE3AFF97228}">
      <dgm:prSet/>
      <dgm:spPr/>
      <dgm:t>
        <a:bodyPr/>
        <a:lstStyle/>
        <a:p>
          <a:r>
            <a:rPr lang="en-US" dirty="0">
              <a:solidFill>
                <a:schemeClr val="bg2"/>
              </a:solidFill>
            </a:rPr>
            <a:t>6. Determine actions</a:t>
          </a:r>
        </a:p>
      </dgm:t>
    </dgm:pt>
    <dgm:pt modelId="{BE232140-DE0F-45D6-897B-B6594D0D012E}" type="parTrans" cxnId="{A8DF9E02-E7F9-4C26-907C-B58A79296F8A}">
      <dgm:prSet/>
      <dgm:spPr/>
      <dgm:t>
        <a:bodyPr/>
        <a:lstStyle/>
        <a:p>
          <a:endParaRPr lang="en-US">
            <a:solidFill>
              <a:schemeClr val="bg2"/>
            </a:solidFill>
          </a:endParaRPr>
        </a:p>
      </dgm:t>
    </dgm:pt>
    <dgm:pt modelId="{D379F61B-88DB-45C5-B45B-4F226F1DC1EC}" type="sibTrans" cxnId="{A8DF9E02-E7F9-4C26-907C-B58A79296F8A}">
      <dgm:prSet phldrT="6" phldr="0"/>
      <dgm:spPr/>
      <dgm:t>
        <a:bodyPr/>
        <a:lstStyle/>
        <a:p>
          <a:endParaRPr lang="en-US">
            <a:solidFill>
              <a:schemeClr val="bg2"/>
            </a:solidFill>
          </a:endParaRPr>
        </a:p>
      </dgm:t>
    </dgm:pt>
    <dgm:pt modelId="{0400B842-CC5B-41D5-9D04-944BDFD58AC5}" type="pres">
      <dgm:prSet presAssocID="{C97CE537-C63A-4643-8FC7-031FDBA239B0}" presName="Name0" presStyleCnt="0">
        <dgm:presLayoutVars>
          <dgm:dir/>
          <dgm:resizeHandles val="exact"/>
        </dgm:presLayoutVars>
      </dgm:prSet>
      <dgm:spPr/>
    </dgm:pt>
    <dgm:pt modelId="{BC1105F6-1535-4AEE-A0C6-DCDBA54F33F2}" type="pres">
      <dgm:prSet presAssocID="{C97CE537-C63A-4643-8FC7-031FDBA239B0}" presName="cycle" presStyleCnt="0"/>
      <dgm:spPr/>
    </dgm:pt>
    <dgm:pt modelId="{70637A5A-A670-45D1-B0AB-F6581AC726BA}" type="pres">
      <dgm:prSet presAssocID="{E0C6F0FF-C8B5-405A-8D3A-C1028414148F}" presName="nodeFirstNode" presStyleLbl="node1" presStyleIdx="0" presStyleCnt="6">
        <dgm:presLayoutVars>
          <dgm:bulletEnabled val="1"/>
        </dgm:presLayoutVars>
      </dgm:prSet>
      <dgm:spPr/>
    </dgm:pt>
    <dgm:pt modelId="{B024B97D-C42C-4B69-942E-5E244E7196F6}" type="pres">
      <dgm:prSet presAssocID="{B484E014-D721-4DD5-A598-4454DD848B3C}" presName="sibTransFirstNode" presStyleLbl="bgShp" presStyleIdx="0" presStyleCnt="1"/>
      <dgm:spPr/>
    </dgm:pt>
    <dgm:pt modelId="{81172D9E-85E3-47CA-B2E6-A63C3283FB70}" type="pres">
      <dgm:prSet presAssocID="{D6E2A91A-C9DD-4C67-8431-4E5A42CB6B43}" presName="nodeFollowingNodes" presStyleLbl="node1" presStyleIdx="1" presStyleCnt="6">
        <dgm:presLayoutVars>
          <dgm:bulletEnabled val="1"/>
        </dgm:presLayoutVars>
      </dgm:prSet>
      <dgm:spPr/>
    </dgm:pt>
    <dgm:pt modelId="{3185D8A5-ED85-45B1-8F0C-324941457A6C}" type="pres">
      <dgm:prSet presAssocID="{F6793E99-DD36-422F-BE25-318FE97FD062}" presName="nodeFollowingNodes" presStyleLbl="node1" presStyleIdx="2" presStyleCnt="6">
        <dgm:presLayoutVars>
          <dgm:bulletEnabled val="1"/>
        </dgm:presLayoutVars>
      </dgm:prSet>
      <dgm:spPr/>
    </dgm:pt>
    <dgm:pt modelId="{EA9A0A7B-393A-4D4C-A8AD-1CA9AB36F8AF}" type="pres">
      <dgm:prSet presAssocID="{9897C861-A942-489B-BB7A-8EEF63660F6B}" presName="nodeFollowingNodes" presStyleLbl="node1" presStyleIdx="3" presStyleCnt="6">
        <dgm:presLayoutVars>
          <dgm:bulletEnabled val="1"/>
        </dgm:presLayoutVars>
      </dgm:prSet>
      <dgm:spPr/>
    </dgm:pt>
    <dgm:pt modelId="{A0DB7C32-D142-4864-ABE6-15B2E262CEAC}" type="pres">
      <dgm:prSet presAssocID="{58EBEE85-0FDE-4FA3-A901-10721B8C6D11}" presName="nodeFollowingNodes" presStyleLbl="node1" presStyleIdx="4" presStyleCnt="6">
        <dgm:presLayoutVars>
          <dgm:bulletEnabled val="1"/>
        </dgm:presLayoutVars>
      </dgm:prSet>
      <dgm:spPr/>
    </dgm:pt>
    <dgm:pt modelId="{96B2A18B-EEDC-4B1E-9E03-5A9F2455C37D}" type="pres">
      <dgm:prSet presAssocID="{DA453BFB-714F-4B3F-922B-3FE3AFF97228}" presName="nodeFollowingNodes" presStyleLbl="node1" presStyleIdx="5" presStyleCnt="6">
        <dgm:presLayoutVars>
          <dgm:bulletEnabled val="1"/>
        </dgm:presLayoutVars>
      </dgm:prSet>
      <dgm:spPr/>
    </dgm:pt>
  </dgm:ptLst>
  <dgm:cxnLst>
    <dgm:cxn modelId="{A8DF9E02-E7F9-4C26-907C-B58A79296F8A}" srcId="{C97CE537-C63A-4643-8FC7-031FDBA239B0}" destId="{DA453BFB-714F-4B3F-922B-3FE3AFF97228}" srcOrd="5" destOrd="0" parTransId="{BE232140-DE0F-45D6-897B-B6594D0D012E}" sibTransId="{D379F61B-88DB-45C5-B45B-4F226F1DC1EC}"/>
    <dgm:cxn modelId="{20E9D603-F8D2-49FC-8BA6-919A12CE8005}" srcId="{C97CE537-C63A-4643-8FC7-031FDBA239B0}" destId="{E0C6F0FF-C8B5-405A-8D3A-C1028414148F}" srcOrd="0" destOrd="0" parTransId="{D1548BAF-FB30-469D-8F1B-8C262EEB3EA5}" sibTransId="{B484E014-D721-4DD5-A598-4454DD848B3C}"/>
    <dgm:cxn modelId="{04149A06-6862-4498-AEF7-FAD3FEB06FAE}" type="presOf" srcId="{B484E014-D721-4DD5-A598-4454DD848B3C}" destId="{B024B97D-C42C-4B69-942E-5E244E7196F6}" srcOrd="0" destOrd="0" presId="urn:microsoft.com/office/officeart/2005/8/layout/cycle3"/>
    <dgm:cxn modelId="{4E43631B-DFCF-490E-9681-82A3013FBDF8}" srcId="{C97CE537-C63A-4643-8FC7-031FDBA239B0}" destId="{9897C861-A942-489B-BB7A-8EEF63660F6B}" srcOrd="3" destOrd="0" parTransId="{92E09F42-45B4-4B6B-93ED-0CBDE0C5863B}" sibTransId="{121BE62F-C8A1-43B6-BA8F-39F426253648}"/>
    <dgm:cxn modelId="{A6EF243B-C453-4BE8-91F4-BC02D52605A3}" srcId="{C97CE537-C63A-4643-8FC7-031FDBA239B0}" destId="{F6793E99-DD36-422F-BE25-318FE97FD062}" srcOrd="2" destOrd="0" parTransId="{FA90A2B4-0B7E-4412-9713-A31BD91A30C5}" sibTransId="{24FC9B27-A061-4BDD-9ED8-FB052AB76E97}"/>
    <dgm:cxn modelId="{63C48950-C5A7-40AD-A61D-D7DDB421E9EB}" type="presOf" srcId="{D6E2A91A-C9DD-4C67-8431-4E5A42CB6B43}" destId="{81172D9E-85E3-47CA-B2E6-A63C3283FB70}" srcOrd="0" destOrd="0" presId="urn:microsoft.com/office/officeart/2005/8/layout/cycle3"/>
    <dgm:cxn modelId="{97B65F79-0FD5-48BC-A0C4-FA165E6FF53A}" srcId="{C97CE537-C63A-4643-8FC7-031FDBA239B0}" destId="{D6E2A91A-C9DD-4C67-8431-4E5A42CB6B43}" srcOrd="1" destOrd="0" parTransId="{522F8C3B-4532-456A-9F22-17108816CFDA}" sibTransId="{704A8DEB-A76F-4AC9-B0A0-1A2BBB4E89C6}"/>
    <dgm:cxn modelId="{422BDC59-312F-49D8-BA6D-00CD2B368ECC}" type="presOf" srcId="{DA453BFB-714F-4B3F-922B-3FE3AFF97228}" destId="{96B2A18B-EEDC-4B1E-9E03-5A9F2455C37D}" srcOrd="0" destOrd="0" presId="urn:microsoft.com/office/officeart/2005/8/layout/cycle3"/>
    <dgm:cxn modelId="{1201C281-18A1-496B-BF14-4C8ECE93C48F}" type="presOf" srcId="{F6793E99-DD36-422F-BE25-318FE97FD062}" destId="{3185D8A5-ED85-45B1-8F0C-324941457A6C}" srcOrd="0" destOrd="0" presId="urn:microsoft.com/office/officeart/2005/8/layout/cycle3"/>
    <dgm:cxn modelId="{6F5C7590-D1BB-4685-A1A8-8673987859EC}" srcId="{C97CE537-C63A-4643-8FC7-031FDBA239B0}" destId="{58EBEE85-0FDE-4FA3-A901-10721B8C6D11}" srcOrd="4" destOrd="0" parTransId="{C3F8CBF7-7F97-48F4-9B53-0DCFC28CCD67}" sibTransId="{8432CEF3-A084-47CD-B7EE-3F6521EF3654}"/>
    <dgm:cxn modelId="{68CC41A7-28BB-49CC-981F-1CE802E59E9B}" type="presOf" srcId="{E0C6F0FF-C8B5-405A-8D3A-C1028414148F}" destId="{70637A5A-A670-45D1-B0AB-F6581AC726BA}" srcOrd="0" destOrd="0" presId="urn:microsoft.com/office/officeart/2005/8/layout/cycle3"/>
    <dgm:cxn modelId="{330806C1-CDEF-44CE-B80D-82D5B58650A6}" type="presOf" srcId="{58EBEE85-0FDE-4FA3-A901-10721B8C6D11}" destId="{A0DB7C32-D142-4864-ABE6-15B2E262CEAC}" srcOrd="0" destOrd="0" presId="urn:microsoft.com/office/officeart/2005/8/layout/cycle3"/>
    <dgm:cxn modelId="{2490F8EE-7989-4563-82A5-7941CC2D3B8A}" type="presOf" srcId="{9897C861-A942-489B-BB7A-8EEF63660F6B}" destId="{EA9A0A7B-393A-4D4C-A8AD-1CA9AB36F8AF}" srcOrd="0" destOrd="0" presId="urn:microsoft.com/office/officeart/2005/8/layout/cycle3"/>
    <dgm:cxn modelId="{EF2840F7-084C-4C04-84C2-EA9739BB24FF}" type="presOf" srcId="{C97CE537-C63A-4643-8FC7-031FDBA239B0}" destId="{0400B842-CC5B-41D5-9D04-944BDFD58AC5}" srcOrd="0" destOrd="0" presId="urn:microsoft.com/office/officeart/2005/8/layout/cycle3"/>
    <dgm:cxn modelId="{8535D182-41CD-4E07-94A6-7DFC6FBD1FDF}" type="presParOf" srcId="{0400B842-CC5B-41D5-9D04-944BDFD58AC5}" destId="{BC1105F6-1535-4AEE-A0C6-DCDBA54F33F2}" srcOrd="0" destOrd="0" presId="urn:microsoft.com/office/officeart/2005/8/layout/cycle3"/>
    <dgm:cxn modelId="{D3836E52-B64F-4328-BE98-61B1576A3843}" type="presParOf" srcId="{BC1105F6-1535-4AEE-A0C6-DCDBA54F33F2}" destId="{70637A5A-A670-45D1-B0AB-F6581AC726BA}" srcOrd="0" destOrd="0" presId="urn:microsoft.com/office/officeart/2005/8/layout/cycle3"/>
    <dgm:cxn modelId="{E546416A-FCE2-4545-AE57-4111600F3CDB}" type="presParOf" srcId="{BC1105F6-1535-4AEE-A0C6-DCDBA54F33F2}" destId="{B024B97D-C42C-4B69-942E-5E244E7196F6}" srcOrd="1" destOrd="0" presId="urn:microsoft.com/office/officeart/2005/8/layout/cycle3"/>
    <dgm:cxn modelId="{C3602EEF-E706-48B8-83E5-AB71CF6B0930}" type="presParOf" srcId="{BC1105F6-1535-4AEE-A0C6-DCDBA54F33F2}" destId="{81172D9E-85E3-47CA-B2E6-A63C3283FB70}" srcOrd="2" destOrd="0" presId="urn:microsoft.com/office/officeart/2005/8/layout/cycle3"/>
    <dgm:cxn modelId="{E02F26AB-FA18-4C96-B855-B87219D9BF38}" type="presParOf" srcId="{BC1105F6-1535-4AEE-A0C6-DCDBA54F33F2}" destId="{3185D8A5-ED85-45B1-8F0C-324941457A6C}" srcOrd="3" destOrd="0" presId="urn:microsoft.com/office/officeart/2005/8/layout/cycle3"/>
    <dgm:cxn modelId="{A83D01C0-6379-4C26-8708-9683A08A4FAF}" type="presParOf" srcId="{BC1105F6-1535-4AEE-A0C6-DCDBA54F33F2}" destId="{EA9A0A7B-393A-4D4C-A8AD-1CA9AB36F8AF}" srcOrd="4" destOrd="0" presId="urn:microsoft.com/office/officeart/2005/8/layout/cycle3"/>
    <dgm:cxn modelId="{20268F34-3667-438B-B99B-AF790B664DF0}" type="presParOf" srcId="{BC1105F6-1535-4AEE-A0C6-DCDBA54F33F2}" destId="{A0DB7C32-D142-4864-ABE6-15B2E262CEAC}" srcOrd="5" destOrd="0" presId="urn:microsoft.com/office/officeart/2005/8/layout/cycle3"/>
    <dgm:cxn modelId="{D41F5F4D-E283-4630-AEE4-24B1636ED1E4}" type="presParOf" srcId="{BC1105F6-1535-4AEE-A0C6-DCDBA54F33F2}" destId="{96B2A18B-EEDC-4B1E-9E03-5A9F2455C37D}" srcOrd="6"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178FAB-3CA4-4DDA-A522-E1B0B3E176E5}" type="doc">
      <dgm:prSet loTypeId="urn:microsoft.com/office/officeart/2005/8/layout/hProcess11" loCatId="process" qsTypeId="urn:microsoft.com/office/officeart/2005/8/quickstyle/simple1" qsCatId="simple" csTypeId="urn:microsoft.com/office/officeart/2005/8/colors/accent1_2" csCatId="accent1" phldr="1"/>
      <dgm:spPr/>
    </dgm:pt>
    <dgm:pt modelId="{38F9FC91-07A9-4AE8-8BAD-107F02426C47}">
      <dgm:prSet phldrT="[Text]"/>
      <dgm:spPr/>
      <dgm:t>
        <a:bodyPr/>
        <a:lstStyle/>
        <a:p>
          <a:r>
            <a:rPr lang="en-US" dirty="0"/>
            <a:t>Infants and Children</a:t>
          </a:r>
        </a:p>
      </dgm:t>
    </dgm:pt>
    <dgm:pt modelId="{BEFE7444-1E36-4D70-8FC3-1FA39C96801F}" type="parTrans" cxnId="{50A3E814-CE60-4D5A-B23E-0F17399D175C}">
      <dgm:prSet/>
      <dgm:spPr/>
      <dgm:t>
        <a:bodyPr/>
        <a:lstStyle/>
        <a:p>
          <a:endParaRPr lang="en-US"/>
        </a:p>
      </dgm:t>
    </dgm:pt>
    <dgm:pt modelId="{5651BCB2-EDB3-4844-9E84-EC512958934B}" type="sibTrans" cxnId="{50A3E814-CE60-4D5A-B23E-0F17399D175C}">
      <dgm:prSet/>
      <dgm:spPr/>
      <dgm:t>
        <a:bodyPr/>
        <a:lstStyle/>
        <a:p>
          <a:endParaRPr lang="en-US"/>
        </a:p>
      </dgm:t>
    </dgm:pt>
    <dgm:pt modelId="{A262F09E-240C-4015-9F8B-08C74F23C1E7}">
      <dgm:prSet phldrT="[Text]"/>
      <dgm:spPr/>
      <dgm:t>
        <a:bodyPr/>
        <a:lstStyle/>
        <a:p>
          <a:r>
            <a:rPr lang="en-US" dirty="0"/>
            <a:t>Adolescents</a:t>
          </a:r>
        </a:p>
      </dgm:t>
    </dgm:pt>
    <dgm:pt modelId="{DAC346CE-8ED4-487D-B001-E68C55DE8E26}" type="parTrans" cxnId="{C42D293B-B82F-4A93-A6A6-E1D8A9A9F8E9}">
      <dgm:prSet/>
      <dgm:spPr/>
      <dgm:t>
        <a:bodyPr/>
        <a:lstStyle/>
        <a:p>
          <a:endParaRPr lang="en-US"/>
        </a:p>
      </dgm:t>
    </dgm:pt>
    <dgm:pt modelId="{EDBA9271-70B6-482A-8D8E-899F224BBA9D}" type="sibTrans" cxnId="{C42D293B-B82F-4A93-A6A6-E1D8A9A9F8E9}">
      <dgm:prSet/>
      <dgm:spPr/>
      <dgm:t>
        <a:bodyPr/>
        <a:lstStyle/>
        <a:p>
          <a:endParaRPr lang="en-US"/>
        </a:p>
      </dgm:t>
    </dgm:pt>
    <dgm:pt modelId="{A86F166A-9EE4-444D-945E-CBB1FC592F25}">
      <dgm:prSet phldrT="[Text]"/>
      <dgm:spPr/>
      <dgm:t>
        <a:bodyPr/>
        <a:lstStyle/>
        <a:p>
          <a:r>
            <a:rPr lang="en-US" dirty="0"/>
            <a:t>Adults</a:t>
          </a:r>
        </a:p>
      </dgm:t>
    </dgm:pt>
    <dgm:pt modelId="{5F07532F-4321-4BEC-90CE-BF6EF8B9E7B6}" type="parTrans" cxnId="{A207A3E4-C430-4B2C-A260-1B9EC862B770}">
      <dgm:prSet/>
      <dgm:spPr/>
      <dgm:t>
        <a:bodyPr/>
        <a:lstStyle/>
        <a:p>
          <a:endParaRPr lang="en-US"/>
        </a:p>
      </dgm:t>
    </dgm:pt>
    <dgm:pt modelId="{2174B62E-463D-4DD6-9707-BD3FF3143607}" type="sibTrans" cxnId="{A207A3E4-C430-4B2C-A260-1B9EC862B770}">
      <dgm:prSet/>
      <dgm:spPr/>
      <dgm:t>
        <a:bodyPr/>
        <a:lstStyle/>
        <a:p>
          <a:endParaRPr lang="en-US"/>
        </a:p>
      </dgm:t>
    </dgm:pt>
    <dgm:pt modelId="{C6A00B4A-40B5-4F34-AB27-DB1490E0EF7F}">
      <dgm:prSet phldrT="[Text]"/>
      <dgm:spPr/>
      <dgm:t>
        <a:bodyPr/>
        <a:lstStyle/>
        <a:p>
          <a:r>
            <a:rPr lang="en-US" dirty="0"/>
            <a:t>Older Adults</a:t>
          </a:r>
        </a:p>
      </dgm:t>
    </dgm:pt>
    <dgm:pt modelId="{087CD213-7B72-464E-9FF2-91EDF612E84D}" type="parTrans" cxnId="{F46EC457-E4B3-43D8-A755-996AE1ABF8D2}">
      <dgm:prSet/>
      <dgm:spPr/>
      <dgm:t>
        <a:bodyPr/>
        <a:lstStyle/>
        <a:p>
          <a:endParaRPr lang="en-US"/>
        </a:p>
      </dgm:t>
    </dgm:pt>
    <dgm:pt modelId="{C6057625-A243-4A11-856B-4F34CA6F1ED2}" type="sibTrans" cxnId="{F46EC457-E4B3-43D8-A755-996AE1ABF8D2}">
      <dgm:prSet/>
      <dgm:spPr/>
      <dgm:t>
        <a:bodyPr/>
        <a:lstStyle/>
        <a:p>
          <a:endParaRPr lang="en-US"/>
        </a:p>
      </dgm:t>
    </dgm:pt>
    <dgm:pt modelId="{1BCBB161-04DF-4CD2-B54E-03C0F9373610}" type="pres">
      <dgm:prSet presAssocID="{B3178FAB-3CA4-4DDA-A522-E1B0B3E176E5}" presName="Name0" presStyleCnt="0">
        <dgm:presLayoutVars>
          <dgm:dir/>
          <dgm:resizeHandles val="exact"/>
        </dgm:presLayoutVars>
      </dgm:prSet>
      <dgm:spPr/>
    </dgm:pt>
    <dgm:pt modelId="{319C9312-39AE-4E58-8F75-A61123C5057F}" type="pres">
      <dgm:prSet presAssocID="{B3178FAB-3CA4-4DDA-A522-E1B0B3E176E5}" presName="arrow" presStyleLbl="bgShp" presStyleIdx="0" presStyleCnt="1"/>
      <dgm:spPr/>
    </dgm:pt>
    <dgm:pt modelId="{15C85983-90E0-4868-8085-3104D0CF6041}" type="pres">
      <dgm:prSet presAssocID="{B3178FAB-3CA4-4DDA-A522-E1B0B3E176E5}" presName="points" presStyleCnt="0"/>
      <dgm:spPr/>
    </dgm:pt>
    <dgm:pt modelId="{9565DA46-6287-4D97-A978-3BE4EFEF0F8F}" type="pres">
      <dgm:prSet presAssocID="{38F9FC91-07A9-4AE8-8BAD-107F02426C47}" presName="compositeA" presStyleCnt="0"/>
      <dgm:spPr/>
    </dgm:pt>
    <dgm:pt modelId="{3C5A300C-FF2E-4392-8C73-D45CC9154EF8}" type="pres">
      <dgm:prSet presAssocID="{38F9FC91-07A9-4AE8-8BAD-107F02426C47}" presName="textA" presStyleLbl="revTx" presStyleIdx="0" presStyleCnt="4">
        <dgm:presLayoutVars>
          <dgm:bulletEnabled val="1"/>
        </dgm:presLayoutVars>
      </dgm:prSet>
      <dgm:spPr/>
    </dgm:pt>
    <dgm:pt modelId="{84AB8E1D-AB2C-44D3-B911-01AACBDE1A90}" type="pres">
      <dgm:prSet presAssocID="{38F9FC91-07A9-4AE8-8BAD-107F02426C47}" presName="circleA" presStyleLbl="node1" presStyleIdx="0" presStyleCnt="4"/>
      <dgm:spPr/>
    </dgm:pt>
    <dgm:pt modelId="{7F068761-E603-4767-AAB6-3A5D175D5303}" type="pres">
      <dgm:prSet presAssocID="{38F9FC91-07A9-4AE8-8BAD-107F02426C47}" presName="spaceA" presStyleCnt="0"/>
      <dgm:spPr/>
    </dgm:pt>
    <dgm:pt modelId="{29D43A2E-D982-441D-BCAB-38F31E276988}" type="pres">
      <dgm:prSet presAssocID="{5651BCB2-EDB3-4844-9E84-EC512958934B}" presName="space" presStyleCnt="0"/>
      <dgm:spPr/>
    </dgm:pt>
    <dgm:pt modelId="{685C50CB-4AE1-4962-8C96-D6879219CE55}" type="pres">
      <dgm:prSet presAssocID="{A262F09E-240C-4015-9F8B-08C74F23C1E7}" presName="compositeB" presStyleCnt="0"/>
      <dgm:spPr/>
    </dgm:pt>
    <dgm:pt modelId="{D237AC3A-A7AA-4D44-869B-410F04F1C75E}" type="pres">
      <dgm:prSet presAssocID="{A262F09E-240C-4015-9F8B-08C74F23C1E7}" presName="textB" presStyleLbl="revTx" presStyleIdx="1" presStyleCnt="4">
        <dgm:presLayoutVars>
          <dgm:bulletEnabled val="1"/>
        </dgm:presLayoutVars>
      </dgm:prSet>
      <dgm:spPr/>
    </dgm:pt>
    <dgm:pt modelId="{520A24A9-3B24-405F-9DAC-B6D1D8FF6397}" type="pres">
      <dgm:prSet presAssocID="{A262F09E-240C-4015-9F8B-08C74F23C1E7}" presName="circleB" presStyleLbl="node1" presStyleIdx="1" presStyleCnt="4"/>
      <dgm:spPr/>
    </dgm:pt>
    <dgm:pt modelId="{040D17E2-E2BF-44CD-811A-5F5BD2A34F43}" type="pres">
      <dgm:prSet presAssocID="{A262F09E-240C-4015-9F8B-08C74F23C1E7}" presName="spaceB" presStyleCnt="0"/>
      <dgm:spPr/>
    </dgm:pt>
    <dgm:pt modelId="{8A45B2DA-B2FB-49D2-9647-5978882AFA4E}" type="pres">
      <dgm:prSet presAssocID="{EDBA9271-70B6-482A-8D8E-899F224BBA9D}" presName="space" presStyleCnt="0"/>
      <dgm:spPr/>
    </dgm:pt>
    <dgm:pt modelId="{FC84C0A0-F34A-42FE-9FA5-1094C821935D}" type="pres">
      <dgm:prSet presAssocID="{A86F166A-9EE4-444D-945E-CBB1FC592F25}" presName="compositeA" presStyleCnt="0"/>
      <dgm:spPr/>
    </dgm:pt>
    <dgm:pt modelId="{EFCB4A0C-EF46-431B-8E30-4D942866FCD6}" type="pres">
      <dgm:prSet presAssocID="{A86F166A-9EE4-444D-945E-CBB1FC592F25}" presName="textA" presStyleLbl="revTx" presStyleIdx="2" presStyleCnt="4">
        <dgm:presLayoutVars>
          <dgm:bulletEnabled val="1"/>
        </dgm:presLayoutVars>
      </dgm:prSet>
      <dgm:spPr/>
    </dgm:pt>
    <dgm:pt modelId="{15F72ECD-185F-4178-8979-3B7ECEB188FA}" type="pres">
      <dgm:prSet presAssocID="{A86F166A-9EE4-444D-945E-CBB1FC592F25}" presName="circleA" presStyleLbl="node1" presStyleIdx="2" presStyleCnt="4"/>
      <dgm:spPr/>
    </dgm:pt>
    <dgm:pt modelId="{F615EE99-432A-4E48-AA6D-9772F0636137}" type="pres">
      <dgm:prSet presAssocID="{A86F166A-9EE4-444D-945E-CBB1FC592F25}" presName="spaceA" presStyleCnt="0"/>
      <dgm:spPr/>
    </dgm:pt>
    <dgm:pt modelId="{FFE04894-36E8-478D-805E-D7A46A655BF9}" type="pres">
      <dgm:prSet presAssocID="{2174B62E-463D-4DD6-9707-BD3FF3143607}" presName="space" presStyleCnt="0"/>
      <dgm:spPr/>
    </dgm:pt>
    <dgm:pt modelId="{3A47E59A-E55C-43D3-842F-75AC53E3AA99}" type="pres">
      <dgm:prSet presAssocID="{C6A00B4A-40B5-4F34-AB27-DB1490E0EF7F}" presName="compositeB" presStyleCnt="0"/>
      <dgm:spPr/>
    </dgm:pt>
    <dgm:pt modelId="{1F1ACCB7-906D-4A8D-BD88-BDD80CA6BCC7}" type="pres">
      <dgm:prSet presAssocID="{C6A00B4A-40B5-4F34-AB27-DB1490E0EF7F}" presName="textB" presStyleLbl="revTx" presStyleIdx="3" presStyleCnt="4">
        <dgm:presLayoutVars>
          <dgm:bulletEnabled val="1"/>
        </dgm:presLayoutVars>
      </dgm:prSet>
      <dgm:spPr/>
    </dgm:pt>
    <dgm:pt modelId="{C08CA6FA-21BF-4DBB-A716-80C40DE0F106}" type="pres">
      <dgm:prSet presAssocID="{C6A00B4A-40B5-4F34-AB27-DB1490E0EF7F}" presName="circleB" presStyleLbl="node1" presStyleIdx="3" presStyleCnt="4"/>
      <dgm:spPr/>
    </dgm:pt>
    <dgm:pt modelId="{83ED2B60-5BE8-48E4-80DE-9A3A12E866C3}" type="pres">
      <dgm:prSet presAssocID="{C6A00B4A-40B5-4F34-AB27-DB1490E0EF7F}" presName="spaceB" presStyleCnt="0"/>
      <dgm:spPr/>
    </dgm:pt>
  </dgm:ptLst>
  <dgm:cxnLst>
    <dgm:cxn modelId="{BC2F0009-91B9-455E-861F-583C02CA5F6D}" type="presOf" srcId="{A262F09E-240C-4015-9F8B-08C74F23C1E7}" destId="{D237AC3A-A7AA-4D44-869B-410F04F1C75E}" srcOrd="0" destOrd="0" presId="urn:microsoft.com/office/officeart/2005/8/layout/hProcess11"/>
    <dgm:cxn modelId="{50A3E814-CE60-4D5A-B23E-0F17399D175C}" srcId="{B3178FAB-3CA4-4DDA-A522-E1B0B3E176E5}" destId="{38F9FC91-07A9-4AE8-8BAD-107F02426C47}" srcOrd="0" destOrd="0" parTransId="{BEFE7444-1E36-4D70-8FC3-1FA39C96801F}" sibTransId="{5651BCB2-EDB3-4844-9E84-EC512958934B}"/>
    <dgm:cxn modelId="{31356B37-3036-4669-A983-1BDD10E245C9}" type="presOf" srcId="{A86F166A-9EE4-444D-945E-CBB1FC592F25}" destId="{EFCB4A0C-EF46-431B-8E30-4D942866FCD6}" srcOrd="0" destOrd="0" presId="urn:microsoft.com/office/officeart/2005/8/layout/hProcess11"/>
    <dgm:cxn modelId="{C42D293B-B82F-4A93-A6A6-E1D8A9A9F8E9}" srcId="{B3178FAB-3CA4-4DDA-A522-E1B0B3E176E5}" destId="{A262F09E-240C-4015-9F8B-08C74F23C1E7}" srcOrd="1" destOrd="0" parTransId="{DAC346CE-8ED4-487D-B001-E68C55DE8E26}" sibTransId="{EDBA9271-70B6-482A-8D8E-899F224BBA9D}"/>
    <dgm:cxn modelId="{9BEBA53B-2840-4BD9-A56C-126F34CFF010}" type="presOf" srcId="{38F9FC91-07A9-4AE8-8BAD-107F02426C47}" destId="{3C5A300C-FF2E-4392-8C73-D45CC9154EF8}" srcOrd="0" destOrd="0" presId="urn:microsoft.com/office/officeart/2005/8/layout/hProcess11"/>
    <dgm:cxn modelId="{F46EC457-E4B3-43D8-A755-996AE1ABF8D2}" srcId="{B3178FAB-3CA4-4DDA-A522-E1B0B3E176E5}" destId="{C6A00B4A-40B5-4F34-AB27-DB1490E0EF7F}" srcOrd="3" destOrd="0" parTransId="{087CD213-7B72-464E-9FF2-91EDF612E84D}" sibTransId="{C6057625-A243-4A11-856B-4F34CA6F1ED2}"/>
    <dgm:cxn modelId="{B88C56A0-0F59-43EE-B832-68CB81F841FF}" type="presOf" srcId="{B3178FAB-3CA4-4DDA-A522-E1B0B3E176E5}" destId="{1BCBB161-04DF-4CD2-B54E-03C0F9373610}" srcOrd="0" destOrd="0" presId="urn:microsoft.com/office/officeart/2005/8/layout/hProcess11"/>
    <dgm:cxn modelId="{C00187E0-DF61-4AA2-B37C-CC55AACD8B47}" type="presOf" srcId="{C6A00B4A-40B5-4F34-AB27-DB1490E0EF7F}" destId="{1F1ACCB7-906D-4A8D-BD88-BDD80CA6BCC7}" srcOrd="0" destOrd="0" presId="urn:microsoft.com/office/officeart/2005/8/layout/hProcess11"/>
    <dgm:cxn modelId="{A207A3E4-C430-4B2C-A260-1B9EC862B770}" srcId="{B3178FAB-3CA4-4DDA-A522-E1B0B3E176E5}" destId="{A86F166A-9EE4-444D-945E-CBB1FC592F25}" srcOrd="2" destOrd="0" parTransId="{5F07532F-4321-4BEC-90CE-BF6EF8B9E7B6}" sibTransId="{2174B62E-463D-4DD6-9707-BD3FF3143607}"/>
    <dgm:cxn modelId="{D21434ED-8120-4632-8C71-BE8DE9E6FB9A}" type="presParOf" srcId="{1BCBB161-04DF-4CD2-B54E-03C0F9373610}" destId="{319C9312-39AE-4E58-8F75-A61123C5057F}" srcOrd="0" destOrd="0" presId="urn:microsoft.com/office/officeart/2005/8/layout/hProcess11"/>
    <dgm:cxn modelId="{24AE24B6-C68C-468E-B7B6-8BE777A28508}" type="presParOf" srcId="{1BCBB161-04DF-4CD2-B54E-03C0F9373610}" destId="{15C85983-90E0-4868-8085-3104D0CF6041}" srcOrd="1" destOrd="0" presId="urn:microsoft.com/office/officeart/2005/8/layout/hProcess11"/>
    <dgm:cxn modelId="{AED767E7-92CB-4063-AD24-CFCA3C19245B}" type="presParOf" srcId="{15C85983-90E0-4868-8085-3104D0CF6041}" destId="{9565DA46-6287-4D97-A978-3BE4EFEF0F8F}" srcOrd="0" destOrd="0" presId="urn:microsoft.com/office/officeart/2005/8/layout/hProcess11"/>
    <dgm:cxn modelId="{D94F9A97-1B41-4A3A-B596-50B695816BBA}" type="presParOf" srcId="{9565DA46-6287-4D97-A978-3BE4EFEF0F8F}" destId="{3C5A300C-FF2E-4392-8C73-D45CC9154EF8}" srcOrd="0" destOrd="0" presId="urn:microsoft.com/office/officeart/2005/8/layout/hProcess11"/>
    <dgm:cxn modelId="{F3B8DBCE-08FE-4F37-9BDC-8A961BE0A1CB}" type="presParOf" srcId="{9565DA46-6287-4D97-A978-3BE4EFEF0F8F}" destId="{84AB8E1D-AB2C-44D3-B911-01AACBDE1A90}" srcOrd="1" destOrd="0" presId="urn:microsoft.com/office/officeart/2005/8/layout/hProcess11"/>
    <dgm:cxn modelId="{52B7D387-5F28-44ED-B635-4F725747D78D}" type="presParOf" srcId="{9565DA46-6287-4D97-A978-3BE4EFEF0F8F}" destId="{7F068761-E603-4767-AAB6-3A5D175D5303}" srcOrd="2" destOrd="0" presId="urn:microsoft.com/office/officeart/2005/8/layout/hProcess11"/>
    <dgm:cxn modelId="{DD3E5D9C-1613-49E7-A3D9-9CDAABC4B2AF}" type="presParOf" srcId="{15C85983-90E0-4868-8085-3104D0CF6041}" destId="{29D43A2E-D982-441D-BCAB-38F31E276988}" srcOrd="1" destOrd="0" presId="urn:microsoft.com/office/officeart/2005/8/layout/hProcess11"/>
    <dgm:cxn modelId="{36529479-6825-4AD0-B7F4-D212E67AED33}" type="presParOf" srcId="{15C85983-90E0-4868-8085-3104D0CF6041}" destId="{685C50CB-4AE1-4962-8C96-D6879219CE55}" srcOrd="2" destOrd="0" presId="urn:microsoft.com/office/officeart/2005/8/layout/hProcess11"/>
    <dgm:cxn modelId="{EF527416-9D7D-431B-9D21-1F0C79324C61}" type="presParOf" srcId="{685C50CB-4AE1-4962-8C96-D6879219CE55}" destId="{D237AC3A-A7AA-4D44-869B-410F04F1C75E}" srcOrd="0" destOrd="0" presId="urn:microsoft.com/office/officeart/2005/8/layout/hProcess11"/>
    <dgm:cxn modelId="{E8982207-E0FD-477E-A8D9-291B40CA3310}" type="presParOf" srcId="{685C50CB-4AE1-4962-8C96-D6879219CE55}" destId="{520A24A9-3B24-405F-9DAC-B6D1D8FF6397}" srcOrd="1" destOrd="0" presId="urn:microsoft.com/office/officeart/2005/8/layout/hProcess11"/>
    <dgm:cxn modelId="{22979682-4BF6-4266-923C-950B0E0225D8}" type="presParOf" srcId="{685C50CB-4AE1-4962-8C96-D6879219CE55}" destId="{040D17E2-E2BF-44CD-811A-5F5BD2A34F43}" srcOrd="2" destOrd="0" presId="urn:microsoft.com/office/officeart/2005/8/layout/hProcess11"/>
    <dgm:cxn modelId="{5DED5AB7-E899-4A29-AB11-EC8AF4C21ED2}" type="presParOf" srcId="{15C85983-90E0-4868-8085-3104D0CF6041}" destId="{8A45B2DA-B2FB-49D2-9647-5978882AFA4E}" srcOrd="3" destOrd="0" presId="urn:microsoft.com/office/officeart/2005/8/layout/hProcess11"/>
    <dgm:cxn modelId="{14007F6F-66E5-495E-9353-1FC2658CB1BE}" type="presParOf" srcId="{15C85983-90E0-4868-8085-3104D0CF6041}" destId="{FC84C0A0-F34A-42FE-9FA5-1094C821935D}" srcOrd="4" destOrd="0" presId="urn:microsoft.com/office/officeart/2005/8/layout/hProcess11"/>
    <dgm:cxn modelId="{4BD62591-458F-496D-91D4-D934AFE5B0B6}" type="presParOf" srcId="{FC84C0A0-F34A-42FE-9FA5-1094C821935D}" destId="{EFCB4A0C-EF46-431B-8E30-4D942866FCD6}" srcOrd="0" destOrd="0" presId="urn:microsoft.com/office/officeart/2005/8/layout/hProcess11"/>
    <dgm:cxn modelId="{527CDB28-4E35-4F94-A49C-58BE17D5CF9A}" type="presParOf" srcId="{FC84C0A0-F34A-42FE-9FA5-1094C821935D}" destId="{15F72ECD-185F-4178-8979-3B7ECEB188FA}" srcOrd="1" destOrd="0" presId="urn:microsoft.com/office/officeart/2005/8/layout/hProcess11"/>
    <dgm:cxn modelId="{B0533E5C-0209-4EFC-B744-CD4E37381ED6}" type="presParOf" srcId="{FC84C0A0-F34A-42FE-9FA5-1094C821935D}" destId="{F615EE99-432A-4E48-AA6D-9772F0636137}" srcOrd="2" destOrd="0" presId="urn:microsoft.com/office/officeart/2005/8/layout/hProcess11"/>
    <dgm:cxn modelId="{556B12FE-A19F-41B1-BC8B-EE20A6F5FDAB}" type="presParOf" srcId="{15C85983-90E0-4868-8085-3104D0CF6041}" destId="{FFE04894-36E8-478D-805E-D7A46A655BF9}" srcOrd="5" destOrd="0" presId="urn:microsoft.com/office/officeart/2005/8/layout/hProcess11"/>
    <dgm:cxn modelId="{C56F4438-FBBE-4C1E-954F-E2F71E68E17E}" type="presParOf" srcId="{15C85983-90E0-4868-8085-3104D0CF6041}" destId="{3A47E59A-E55C-43D3-842F-75AC53E3AA99}" srcOrd="6" destOrd="0" presId="urn:microsoft.com/office/officeart/2005/8/layout/hProcess11"/>
    <dgm:cxn modelId="{A09CD63A-A077-475D-AC9C-CBFA3C599DE7}" type="presParOf" srcId="{3A47E59A-E55C-43D3-842F-75AC53E3AA99}" destId="{1F1ACCB7-906D-4A8D-BD88-BDD80CA6BCC7}" srcOrd="0" destOrd="0" presId="urn:microsoft.com/office/officeart/2005/8/layout/hProcess11"/>
    <dgm:cxn modelId="{E1A4EB51-D80F-496F-A333-B5031E3159EF}" type="presParOf" srcId="{3A47E59A-E55C-43D3-842F-75AC53E3AA99}" destId="{C08CA6FA-21BF-4DBB-A716-80C40DE0F106}" srcOrd="1" destOrd="0" presId="urn:microsoft.com/office/officeart/2005/8/layout/hProcess11"/>
    <dgm:cxn modelId="{535DAE16-FE7B-426E-A727-033DE5E0D50D}" type="presParOf" srcId="{3A47E59A-E55C-43D3-842F-75AC53E3AA99}" destId="{83ED2B60-5BE8-48E4-80DE-9A3A12E866C3}" srcOrd="2" destOrd="0" presId="urn:microsoft.com/office/officeart/2005/8/layout/hProcess1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24B97D-C42C-4B69-942E-5E244E7196F6}">
      <dsp:nvSpPr>
        <dsp:cNvPr id="0" name=""/>
        <dsp:cNvSpPr/>
      </dsp:nvSpPr>
      <dsp:spPr>
        <a:xfrm>
          <a:off x="122236" y="415074"/>
          <a:ext cx="3966767" cy="3966767"/>
        </a:xfrm>
        <a:prstGeom prst="circularArrow">
          <a:avLst>
            <a:gd name="adj1" fmla="val 5274"/>
            <a:gd name="adj2" fmla="val 312630"/>
            <a:gd name="adj3" fmla="val 14327289"/>
            <a:gd name="adj4" fmla="val 17069225"/>
            <a:gd name="adj5" fmla="val 5477"/>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637A5A-A670-45D1-B0AB-F6581AC726BA}">
      <dsp:nvSpPr>
        <dsp:cNvPr id="0" name=""/>
        <dsp:cNvSpPr/>
      </dsp:nvSpPr>
      <dsp:spPr>
        <a:xfrm>
          <a:off x="1394150" y="421835"/>
          <a:ext cx="1422938" cy="711469"/>
        </a:xfrm>
        <a:prstGeom prst="round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2"/>
              </a:solidFill>
            </a:rPr>
            <a:t>1. Community Input</a:t>
          </a:r>
        </a:p>
      </dsp:txBody>
      <dsp:txXfrm>
        <a:off x="1428881" y="456566"/>
        <a:ext cx="1353476" cy="642007"/>
      </dsp:txXfrm>
    </dsp:sp>
    <dsp:sp modelId="{81172D9E-85E3-47CA-B2E6-A63C3283FB70}">
      <dsp:nvSpPr>
        <dsp:cNvPr id="0" name=""/>
        <dsp:cNvSpPr/>
      </dsp:nvSpPr>
      <dsp:spPr>
        <a:xfrm>
          <a:off x="2787790" y="1226453"/>
          <a:ext cx="1422938" cy="711469"/>
        </a:xfrm>
        <a:prstGeom prst="round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2"/>
              </a:solidFill>
            </a:rPr>
            <a:t>2. Health Indicator Data</a:t>
          </a:r>
        </a:p>
      </dsp:txBody>
      <dsp:txXfrm>
        <a:off x="2822521" y="1261184"/>
        <a:ext cx="1353476" cy="642007"/>
      </dsp:txXfrm>
    </dsp:sp>
    <dsp:sp modelId="{3185D8A5-ED85-45B1-8F0C-324941457A6C}">
      <dsp:nvSpPr>
        <dsp:cNvPr id="0" name=""/>
        <dsp:cNvSpPr/>
      </dsp:nvSpPr>
      <dsp:spPr>
        <a:xfrm>
          <a:off x="2787790" y="2835690"/>
          <a:ext cx="1422938" cy="711469"/>
        </a:xfrm>
        <a:prstGeom prst="round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2"/>
              </a:solidFill>
            </a:rPr>
            <a:t>3. Identify Priorities</a:t>
          </a:r>
        </a:p>
      </dsp:txBody>
      <dsp:txXfrm>
        <a:off x="2822521" y="2870421"/>
        <a:ext cx="1353476" cy="642007"/>
      </dsp:txXfrm>
    </dsp:sp>
    <dsp:sp modelId="{EA9A0A7B-393A-4D4C-A8AD-1CA9AB36F8AF}">
      <dsp:nvSpPr>
        <dsp:cNvPr id="0" name=""/>
        <dsp:cNvSpPr/>
      </dsp:nvSpPr>
      <dsp:spPr>
        <a:xfrm>
          <a:off x="1394150" y="3640308"/>
          <a:ext cx="1422938" cy="711469"/>
        </a:xfrm>
        <a:prstGeom prst="round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2"/>
              </a:solidFill>
            </a:rPr>
            <a:t>4. Compare to 2021 Plan</a:t>
          </a:r>
        </a:p>
      </dsp:txBody>
      <dsp:txXfrm>
        <a:off x="1428881" y="3675039"/>
        <a:ext cx="1353476" cy="642007"/>
      </dsp:txXfrm>
    </dsp:sp>
    <dsp:sp modelId="{A0DB7C32-D142-4864-ABE6-15B2E262CEAC}">
      <dsp:nvSpPr>
        <dsp:cNvPr id="0" name=""/>
        <dsp:cNvSpPr/>
      </dsp:nvSpPr>
      <dsp:spPr>
        <a:xfrm>
          <a:off x="511" y="2835690"/>
          <a:ext cx="1422938" cy="711469"/>
        </a:xfrm>
        <a:prstGeom prst="round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2"/>
              </a:solidFill>
            </a:rPr>
            <a:t>5. Assess Resources</a:t>
          </a:r>
        </a:p>
      </dsp:txBody>
      <dsp:txXfrm>
        <a:off x="35242" y="2870421"/>
        <a:ext cx="1353476" cy="642007"/>
      </dsp:txXfrm>
    </dsp:sp>
    <dsp:sp modelId="{96B2A18B-EEDC-4B1E-9E03-5A9F2455C37D}">
      <dsp:nvSpPr>
        <dsp:cNvPr id="0" name=""/>
        <dsp:cNvSpPr/>
      </dsp:nvSpPr>
      <dsp:spPr>
        <a:xfrm>
          <a:off x="511" y="1226453"/>
          <a:ext cx="1422938" cy="711469"/>
        </a:xfrm>
        <a:prstGeom prst="round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2"/>
              </a:solidFill>
            </a:rPr>
            <a:t>6. Determine actions</a:t>
          </a:r>
        </a:p>
      </dsp:txBody>
      <dsp:txXfrm>
        <a:off x="35242" y="1261184"/>
        <a:ext cx="1353476" cy="6420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9C9312-39AE-4E58-8F75-A61123C5057F}">
      <dsp:nvSpPr>
        <dsp:cNvPr id="0" name=""/>
        <dsp:cNvSpPr/>
      </dsp:nvSpPr>
      <dsp:spPr>
        <a:xfrm>
          <a:off x="0" y="1219199"/>
          <a:ext cx="8058882" cy="162560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5A300C-FF2E-4392-8C73-D45CC9154EF8}">
      <dsp:nvSpPr>
        <dsp:cNvPr id="0" name=""/>
        <dsp:cNvSpPr/>
      </dsp:nvSpPr>
      <dsp:spPr>
        <a:xfrm>
          <a:off x="3630" y="0"/>
          <a:ext cx="1745959"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bodyPr>
        <a:lstStyle/>
        <a:p>
          <a:pPr marL="0" lvl="0" indent="0" algn="ctr" defTabSz="844550">
            <a:lnSpc>
              <a:spcPct val="90000"/>
            </a:lnSpc>
            <a:spcBef>
              <a:spcPct val="0"/>
            </a:spcBef>
            <a:spcAft>
              <a:spcPct val="35000"/>
            </a:spcAft>
            <a:buNone/>
          </a:pPr>
          <a:r>
            <a:rPr lang="en-US" sz="1900" kern="1200" dirty="0"/>
            <a:t>Infants and Children</a:t>
          </a:r>
        </a:p>
      </dsp:txBody>
      <dsp:txXfrm>
        <a:off x="3630" y="0"/>
        <a:ext cx="1745959" cy="1625600"/>
      </dsp:txXfrm>
    </dsp:sp>
    <dsp:sp modelId="{84AB8E1D-AB2C-44D3-B911-01AACBDE1A90}">
      <dsp:nvSpPr>
        <dsp:cNvPr id="0" name=""/>
        <dsp:cNvSpPr/>
      </dsp:nvSpPr>
      <dsp:spPr>
        <a:xfrm>
          <a:off x="673410" y="1828800"/>
          <a:ext cx="406400" cy="406400"/>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37AC3A-A7AA-4D44-869B-410F04F1C75E}">
      <dsp:nvSpPr>
        <dsp:cNvPr id="0" name=""/>
        <dsp:cNvSpPr/>
      </dsp:nvSpPr>
      <dsp:spPr>
        <a:xfrm>
          <a:off x="1836887" y="2438399"/>
          <a:ext cx="1745959"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0" lvl="0" indent="0" algn="ctr" defTabSz="844550">
            <a:lnSpc>
              <a:spcPct val="90000"/>
            </a:lnSpc>
            <a:spcBef>
              <a:spcPct val="0"/>
            </a:spcBef>
            <a:spcAft>
              <a:spcPct val="35000"/>
            </a:spcAft>
            <a:buNone/>
          </a:pPr>
          <a:r>
            <a:rPr lang="en-US" sz="1900" kern="1200" dirty="0"/>
            <a:t>Adolescents</a:t>
          </a:r>
        </a:p>
      </dsp:txBody>
      <dsp:txXfrm>
        <a:off x="1836887" y="2438399"/>
        <a:ext cx="1745959" cy="1625600"/>
      </dsp:txXfrm>
    </dsp:sp>
    <dsp:sp modelId="{520A24A9-3B24-405F-9DAC-B6D1D8FF6397}">
      <dsp:nvSpPr>
        <dsp:cNvPr id="0" name=""/>
        <dsp:cNvSpPr/>
      </dsp:nvSpPr>
      <dsp:spPr>
        <a:xfrm>
          <a:off x="2506667" y="1828800"/>
          <a:ext cx="406400" cy="406400"/>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CB4A0C-EF46-431B-8E30-4D942866FCD6}">
      <dsp:nvSpPr>
        <dsp:cNvPr id="0" name=""/>
        <dsp:cNvSpPr/>
      </dsp:nvSpPr>
      <dsp:spPr>
        <a:xfrm>
          <a:off x="3670145" y="0"/>
          <a:ext cx="1745959"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bodyPr>
        <a:lstStyle/>
        <a:p>
          <a:pPr marL="0" lvl="0" indent="0" algn="ctr" defTabSz="844550">
            <a:lnSpc>
              <a:spcPct val="90000"/>
            </a:lnSpc>
            <a:spcBef>
              <a:spcPct val="0"/>
            </a:spcBef>
            <a:spcAft>
              <a:spcPct val="35000"/>
            </a:spcAft>
            <a:buNone/>
          </a:pPr>
          <a:r>
            <a:rPr lang="en-US" sz="1900" kern="1200" dirty="0"/>
            <a:t>Adults</a:t>
          </a:r>
        </a:p>
      </dsp:txBody>
      <dsp:txXfrm>
        <a:off x="3670145" y="0"/>
        <a:ext cx="1745959" cy="1625600"/>
      </dsp:txXfrm>
    </dsp:sp>
    <dsp:sp modelId="{15F72ECD-185F-4178-8979-3B7ECEB188FA}">
      <dsp:nvSpPr>
        <dsp:cNvPr id="0" name=""/>
        <dsp:cNvSpPr/>
      </dsp:nvSpPr>
      <dsp:spPr>
        <a:xfrm>
          <a:off x="4339925" y="1828800"/>
          <a:ext cx="406400" cy="406400"/>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1ACCB7-906D-4A8D-BD88-BDD80CA6BCC7}">
      <dsp:nvSpPr>
        <dsp:cNvPr id="0" name=""/>
        <dsp:cNvSpPr/>
      </dsp:nvSpPr>
      <dsp:spPr>
        <a:xfrm>
          <a:off x="5503403" y="2438399"/>
          <a:ext cx="1745959"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0" lvl="0" indent="0" algn="ctr" defTabSz="844550">
            <a:lnSpc>
              <a:spcPct val="90000"/>
            </a:lnSpc>
            <a:spcBef>
              <a:spcPct val="0"/>
            </a:spcBef>
            <a:spcAft>
              <a:spcPct val="35000"/>
            </a:spcAft>
            <a:buNone/>
          </a:pPr>
          <a:r>
            <a:rPr lang="en-US" sz="1900" kern="1200" dirty="0"/>
            <a:t>Older Adults</a:t>
          </a:r>
        </a:p>
      </dsp:txBody>
      <dsp:txXfrm>
        <a:off x="5503403" y="2438399"/>
        <a:ext cx="1745959" cy="1625600"/>
      </dsp:txXfrm>
    </dsp:sp>
    <dsp:sp modelId="{C08CA6FA-21BF-4DBB-A716-80C40DE0F106}">
      <dsp:nvSpPr>
        <dsp:cNvPr id="0" name=""/>
        <dsp:cNvSpPr/>
      </dsp:nvSpPr>
      <dsp:spPr>
        <a:xfrm>
          <a:off x="6173183" y="1828800"/>
          <a:ext cx="406400" cy="406400"/>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248" cy="481851"/>
          </a:xfrm>
          <a:prstGeom prst="rect">
            <a:avLst/>
          </a:prstGeom>
        </p:spPr>
        <p:txBody>
          <a:bodyPr vert="horz" lIns="94072" tIns="47035" rIns="94072" bIns="47035" rtlCol="0"/>
          <a:lstStyle>
            <a:lvl1pPr algn="l">
              <a:defRPr sz="1200"/>
            </a:lvl1pPr>
          </a:lstStyle>
          <a:p>
            <a:endParaRPr lang="en-US" dirty="0"/>
          </a:p>
        </p:txBody>
      </p:sp>
      <p:sp>
        <p:nvSpPr>
          <p:cNvPr id="3" name="Date Placeholder 2"/>
          <p:cNvSpPr>
            <a:spLocks noGrp="1"/>
          </p:cNvSpPr>
          <p:nvPr>
            <p:ph type="dt" sz="quarter" idx="1"/>
          </p:nvPr>
        </p:nvSpPr>
        <p:spPr>
          <a:xfrm>
            <a:off x="4143312" y="1"/>
            <a:ext cx="3170248" cy="481851"/>
          </a:xfrm>
          <a:prstGeom prst="rect">
            <a:avLst/>
          </a:prstGeom>
        </p:spPr>
        <p:txBody>
          <a:bodyPr vert="horz" lIns="94072" tIns="47035" rIns="94072" bIns="47035" rtlCol="0"/>
          <a:lstStyle>
            <a:lvl1pPr algn="r">
              <a:defRPr sz="1200"/>
            </a:lvl1pPr>
          </a:lstStyle>
          <a:p>
            <a:fld id="{7BA99696-28B1-4C64-A23D-789D47336E18}" type="datetimeFigureOut">
              <a:rPr lang="en-US" smtClean="0"/>
              <a:t>3/19/2025</a:t>
            </a:fld>
            <a:endParaRPr lang="en-US" dirty="0"/>
          </a:p>
        </p:txBody>
      </p:sp>
      <p:sp>
        <p:nvSpPr>
          <p:cNvPr id="4" name="Footer Placeholder 3"/>
          <p:cNvSpPr>
            <a:spLocks noGrp="1"/>
          </p:cNvSpPr>
          <p:nvPr>
            <p:ph type="ftr" sz="quarter" idx="2"/>
          </p:nvPr>
        </p:nvSpPr>
        <p:spPr>
          <a:xfrm>
            <a:off x="0" y="9119349"/>
            <a:ext cx="3170248" cy="481851"/>
          </a:xfrm>
          <a:prstGeom prst="rect">
            <a:avLst/>
          </a:prstGeom>
        </p:spPr>
        <p:txBody>
          <a:bodyPr vert="horz" lIns="94072" tIns="47035" rIns="94072" bIns="47035"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312" y="9119349"/>
            <a:ext cx="3170248" cy="481851"/>
          </a:xfrm>
          <a:prstGeom prst="rect">
            <a:avLst/>
          </a:prstGeom>
        </p:spPr>
        <p:txBody>
          <a:bodyPr vert="horz" lIns="94072" tIns="47035" rIns="94072" bIns="47035" rtlCol="0" anchor="b"/>
          <a:lstStyle>
            <a:lvl1pPr algn="r">
              <a:defRPr sz="1200"/>
            </a:lvl1pPr>
          </a:lstStyle>
          <a:p>
            <a:fld id="{C37AD511-08E1-45C2-9BB5-CAAA4A2B4EE4}" type="slidenum">
              <a:rPr lang="en-US" smtClean="0"/>
              <a:t>‹#›</a:t>
            </a:fld>
            <a:endParaRPr lang="en-US" dirty="0"/>
          </a:p>
        </p:txBody>
      </p:sp>
    </p:spTree>
    <p:extLst>
      <p:ext uri="{BB962C8B-B14F-4D97-AF65-F5344CB8AC3E}">
        <p14:creationId xmlns:p14="http://schemas.microsoft.com/office/powerpoint/2010/main" val="26534045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169921" cy="481727"/>
          </a:xfrm>
          <a:prstGeom prst="rect">
            <a:avLst/>
          </a:prstGeom>
        </p:spPr>
        <p:txBody>
          <a:bodyPr vert="horz" lIns="96638" tIns="48319" rIns="96638" bIns="48319" rtlCol="0"/>
          <a:lstStyle>
            <a:lvl1pPr algn="l">
              <a:defRPr sz="1300"/>
            </a:lvl1pPr>
          </a:lstStyle>
          <a:p>
            <a:endParaRPr lang="en-US" dirty="0"/>
          </a:p>
        </p:txBody>
      </p:sp>
      <p:sp>
        <p:nvSpPr>
          <p:cNvPr id="3" name="Date Placeholder 2"/>
          <p:cNvSpPr>
            <a:spLocks noGrp="1"/>
          </p:cNvSpPr>
          <p:nvPr>
            <p:ph type="dt" idx="1"/>
          </p:nvPr>
        </p:nvSpPr>
        <p:spPr>
          <a:xfrm>
            <a:off x="4143588" y="2"/>
            <a:ext cx="3169921" cy="481727"/>
          </a:xfrm>
          <a:prstGeom prst="rect">
            <a:avLst/>
          </a:prstGeom>
        </p:spPr>
        <p:txBody>
          <a:bodyPr vert="horz" lIns="96638" tIns="48319" rIns="96638" bIns="48319" rtlCol="0"/>
          <a:lstStyle>
            <a:lvl1pPr algn="r">
              <a:defRPr sz="1300"/>
            </a:lvl1pPr>
          </a:lstStyle>
          <a:p>
            <a:fld id="{1AE8E8EB-8A39-465F-8A6D-5B6AFD335CAD}" type="datetimeFigureOut">
              <a:rPr lang="en-US" smtClean="0"/>
              <a:t>3/19/2025</a:t>
            </a:fld>
            <a:endParaRPr lang="en-US"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38" tIns="48319" rIns="96638" bIns="48319" rtlCol="0" anchor="ctr"/>
          <a:lstStyle/>
          <a:p>
            <a:endParaRPr lang="en-US" dirty="0"/>
          </a:p>
        </p:txBody>
      </p:sp>
      <p:sp>
        <p:nvSpPr>
          <p:cNvPr id="5" name="Notes Placeholder 4"/>
          <p:cNvSpPr>
            <a:spLocks noGrp="1"/>
          </p:cNvSpPr>
          <p:nvPr>
            <p:ph type="body" sz="quarter" idx="3"/>
          </p:nvPr>
        </p:nvSpPr>
        <p:spPr>
          <a:xfrm>
            <a:off x="731521" y="4620579"/>
            <a:ext cx="5852160" cy="3780473"/>
          </a:xfrm>
          <a:prstGeom prst="rect">
            <a:avLst/>
          </a:prstGeom>
        </p:spPr>
        <p:txBody>
          <a:bodyPr vert="horz" lIns="96638" tIns="48319" rIns="96638" bIns="4831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19474"/>
            <a:ext cx="3169921" cy="481726"/>
          </a:xfrm>
          <a:prstGeom prst="rect">
            <a:avLst/>
          </a:prstGeom>
        </p:spPr>
        <p:txBody>
          <a:bodyPr vert="horz" lIns="96638" tIns="48319" rIns="96638" bIns="48319"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8" y="9119474"/>
            <a:ext cx="3169921" cy="481726"/>
          </a:xfrm>
          <a:prstGeom prst="rect">
            <a:avLst/>
          </a:prstGeom>
        </p:spPr>
        <p:txBody>
          <a:bodyPr vert="horz" lIns="96638" tIns="48319" rIns="96638" bIns="48319" rtlCol="0" anchor="b"/>
          <a:lstStyle>
            <a:lvl1pPr algn="r">
              <a:defRPr sz="1300"/>
            </a:lvl1pPr>
          </a:lstStyle>
          <a:p>
            <a:fld id="{E8B8F44A-9B59-46B1-BABA-FE635264896D}" type="slidenum">
              <a:rPr lang="en-US" smtClean="0"/>
              <a:t>‹#›</a:t>
            </a:fld>
            <a:endParaRPr lang="en-US" dirty="0"/>
          </a:p>
        </p:txBody>
      </p:sp>
    </p:spTree>
    <p:extLst>
      <p:ext uri="{BB962C8B-B14F-4D97-AF65-F5344CB8AC3E}">
        <p14:creationId xmlns:p14="http://schemas.microsoft.com/office/powerpoint/2010/main" val="1273466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70413" rtl="0" eaLnBrk="1" fontAlgn="auto" latinLnBrk="0" hangingPunct="1">
              <a:lnSpc>
                <a:spcPct val="100000"/>
              </a:lnSpc>
              <a:spcBef>
                <a:spcPts val="0"/>
              </a:spcBef>
              <a:spcAft>
                <a:spcPts val="0"/>
              </a:spcAft>
              <a:buClrTx/>
              <a:buSzTx/>
              <a:buFontTx/>
              <a:buNone/>
              <a:tabLst/>
              <a:defRPr/>
            </a:pPr>
            <a:fld id="{E8B8F44A-9B59-46B1-BABA-FE635264896D}"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0413"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795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8B8F44A-9B59-46B1-BABA-FE635264896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70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AD6EE87-EBD5-4F12-A48A-63ACA297AC8F}" type="datetimeFigureOut">
              <a:rPr lang="en-US" smtClean="0"/>
              <a:t>3/19/2025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73602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298CD5-6C1E-4009-B41F-6DF62E31D3BE}" type="datetimeFigureOut">
              <a:rPr lang="en-US" smtClean="0"/>
              <a:pPr/>
              <a:t>3/19/2025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41320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3/19/2025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48964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3/19/2025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1065134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3/19/2025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74273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0298CD5-6C1E-4009-B41F-6DF62E31D3BE}" type="datetimeFigureOut">
              <a:rPr lang="en-US" smtClean="0"/>
              <a:pPr/>
              <a:t>3/19/2025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573163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0298CD5-6C1E-4009-B41F-6DF62E31D3BE}" type="datetimeFigureOut">
              <a:rPr lang="en-US" smtClean="0"/>
              <a:pPr/>
              <a:t>3/19/2025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368924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3/19/2025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039998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t>3/19/2025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23080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5B6BF616-D512-40E3-A1FC-66E1F4007EB2}" type="datetimeFigureOut">
              <a:rPr lang="en-US" smtClean="0"/>
              <a:pPr>
                <a:defRPr/>
              </a:pPr>
              <a:t>3/19/2025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AF6A7FDF-F3C0-4CEA-925C-64278FE6FE14}" type="slidenum">
              <a:rPr lang="en-US" altLang="en-US" smtClean="0"/>
              <a:pPr>
                <a:defRPr/>
              </a:pPr>
              <a:t>‹#›</a:t>
            </a:fld>
            <a:endParaRPr lang="en-US" alt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26078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8C472DF1-69DE-4505-898D-1F22B40004ED}" type="datetimeFigureOut">
              <a:rPr lang="en-US" smtClean="0"/>
              <a:pPr>
                <a:defRPr/>
              </a:pPr>
              <a:t>3/19/2025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8AF6815-B1F1-44F0-BAA1-283571489F51}" type="slidenum">
              <a:rPr lang="en-US" altLang="en-US" smtClean="0"/>
              <a:pPr>
                <a:defRPr/>
              </a:pPr>
              <a:t>‹#›</a:t>
            </a:fld>
            <a:endParaRPr lang="en-US" altLang="en-US" dirty="0"/>
          </a:p>
        </p:txBody>
      </p:sp>
    </p:spTree>
    <p:extLst>
      <p:ext uri="{BB962C8B-B14F-4D97-AF65-F5344CB8AC3E}">
        <p14:creationId xmlns:p14="http://schemas.microsoft.com/office/powerpoint/2010/main" val="2932820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A5D3794B-289A-4A80-97D7-111025398D45}" type="datetimeFigureOut">
              <a:rPr lang="en-US" smtClean="0"/>
              <a:t>3/19/2025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064265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C0874927-9E3A-40CF-86B1-68708F97B83A}" type="datetimeFigureOut">
              <a:rPr lang="en-US" smtClean="0"/>
              <a:pPr>
                <a:defRPr/>
              </a:pPr>
              <a:t>3/19/2025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A8E13BF8-502A-40BB-BE64-368699D830A8}" type="slidenum">
              <a:rPr lang="en-US" altLang="en-US" smtClean="0"/>
              <a:pPr>
                <a:defRPr/>
              </a:pPr>
              <a:t>‹#›</a:t>
            </a:fld>
            <a:endParaRPr lang="en-US" alt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68198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1686D669-03BE-44B5-80CF-20BE52B2C1B8}" type="datetimeFigureOut">
              <a:rPr lang="en-US" smtClean="0"/>
              <a:pPr>
                <a:defRPr/>
              </a:pPr>
              <a:t>3/19/2025</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7F159C76-C0CE-43D8-89BF-8183D8FAB221}" type="slidenum">
              <a:rPr lang="en-US" altLang="en-US" smtClean="0"/>
              <a:pPr>
                <a:defRPr/>
              </a:pPr>
              <a:t>‹#›</a:t>
            </a:fld>
            <a:endParaRPr lang="en-US" altLang="en-US" dirty="0"/>
          </a:p>
        </p:txBody>
      </p:sp>
    </p:spTree>
    <p:extLst>
      <p:ext uri="{BB962C8B-B14F-4D97-AF65-F5344CB8AC3E}">
        <p14:creationId xmlns:p14="http://schemas.microsoft.com/office/powerpoint/2010/main" val="12105966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A67ABEE5-FA47-41E9-9B90-AF05402B379B}" type="datetimeFigureOut">
              <a:rPr lang="en-US" smtClean="0"/>
              <a:pPr>
                <a:defRPr/>
              </a:pPr>
              <a:t>3/19/2025</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17DB74E8-46CF-43E4-BE84-6033D3DF9C66}" type="slidenum">
              <a:rPr lang="en-US" altLang="en-US" smtClean="0"/>
              <a:pPr>
                <a:defRPr/>
              </a:pPr>
              <a:t>‹#›</a:t>
            </a:fld>
            <a:endParaRPr lang="en-US" altLang="en-US" dirty="0"/>
          </a:p>
        </p:txBody>
      </p:sp>
    </p:spTree>
    <p:extLst>
      <p:ext uri="{BB962C8B-B14F-4D97-AF65-F5344CB8AC3E}">
        <p14:creationId xmlns:p14="http://schemas.microsoft.com/office/powerpoint/2010/main" val="18406321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4A898036-6573-4A1F-9EE4-23FEB5B17337}" type="datetimeFigureOut">
              <a:rPr lang="en-US" smtClean="0"/>
              <a:pPr>
                <a:defRPr/>
              </a:pPr>
              <a:t>3/19/2025</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DEB274F9-5787-43D7-85D2-496E6E0DA0B0}" type="slidenum">
              <a:rPr lang="en-US" altLang="en-US" smtClean="0"/>
              <a:pPr>
                <a:defRPr/>
              </a:pPr>
              <a:t>‹#›</a:t>
            </a:fld>
            <a:endParaRPr lang="en-US" altLang="en-US" dirty="0"/>
          </a:p>
        </p:txBody>
      </p:sp>
    </p:spTree>
    <p:extLst>
      <p:ext uri="{BB962C8B-B14F-4D97-AF65-F5344CB8AC3E}">
        <p14:creationId xmlns:p14="http://schemas.microsoft.com/office/powerpoint/2010/main" val="6060702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fld id="{8E40EFB1-F9E3-41AD-A237-32EF55B2516C}" type="datetimeFigureOut">
              <a:rPr lang="en-US" smtClean="0"/>
              <a:pPr>
                <a:defRPr/>
              </a:pPr>
              <a:t>3/19/2025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dirty="0"/>
          </a:p>
        </p:txBody>
      </p:sp>
      <p:sp>
        <p:nvSpPr>
          <p:cNvPr id="9" name="Slide Number Placeholder 8"/>
          <p:cNvSpPr>
            <a:spLocks noGrp="1"/>
          </p:cNvSpPr>
          <p:nvPr>
            <p:ph type="sldNum" sz="quarter" idx="12"/>
          </p:nvPr>
        </p:nvSpPr>
        <p:spPr/>
        <p:txBody>
          <a:bodyPr/>
          <a:lstStyle/>
          <a:p>
            <a:pPr>
              <a:defRPr/>
            </a:pPr>
            <a:fld id="{5AAC9856-F737-49D7-A09B-B1D3846FEE87}" type="slidenum">
              <a:rPr lang="en-US" altLang="en-US" smtClean="0"/>
              <a:pPr>
                <a:defRPr/>
              </a:pPr>
              <a:t>‹#›</a:t>
            </a:fld>
            <a:endParaRPr lang="en-US" altLang="en-US" dirty="0"/>
          </a:p>
        </p:txBody>
      </p:sp>
    </p:spTree>
    <p:extLst>
      <p:ext uri="{BB962C8B-B14F-4D97-AF65-F5344CB8AC3E}">
        <p14:creationId xmlns:p14="http://schemas.microsoft.com/office/powerpoint/2010/main" val="24464144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fld id="{DC4D85AC-AB92-45FE-A385-433B8495B597}" type="datetimeFigureOut">
              <a:rPr lang="en-US" smtClean="0"/>
              <a:pPr>
                <a:defRPr/>
              </a:pPr>
              <a:t>3/19/2025</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95DBB602-584E-401D-AF4A-98833DABAEA4}" type="slidenum">
              <a:rPr lang="en-US" altLang="en-US" smtClean="0"/>
              <a:pPr>
                <a:defRPr/>
              </a:pPr>
              <a:t>‹#›</a:t>
            </a:fld>
            <a:endParaRPr lang="en-US" altLang="en-US" dirty="0"/>
          </a:p>
        </p:txBody>
      </p:sp>
    </p:spTree>
    <p:extLst>
      <p:ext uri="{BB962C8B-B14F-4D97-AF65-F5344CB8AC3E}">
        <p14:creationId xmlns:p14="http://schemas.microsoft.com/office/powerpoint/2010/main" val="520455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81C7AC2-D46F-4206-8701-930E6634154F}" type="datetimeFigureOut">
              <a:rPr lang="en-US" smtClean="0"/>
              <a:pPr>
                <a:defRPr/>
              </a:pPr>
              <a:t>3/19/2025</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858189F8-9CBF-49E4-A8B3-6375AE679DD4}" type="slidenum">
              <a:rPr lang="en-US" altLang="en-US" smtClean="0"/>
              <a:pPr>
                <a:defRPr/>
              </a:pPr>
              <a:t>‹#›</a:t>
            </a:fld>
            <a:endParaRPr lang="en-US" altLang="en-US" dirty="0"/>
          </a:p>
        </p:txBody>
      </p:sp>
    </p:spTree>
    <p:extLst>
      <p:ext uri="{BB962C8B-B14F-4D97-AF65-F5344CB8AC3E}">
        <p14:creationId xmlns:p14="http://schemas.microsoft.com/office/powerpoint/2010/main" val="17473984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E6F983AC-0613-4809-8B6C-6DCA1ADFBD5E}" type="datetimeFigureOut">
              <a:rPr lang="en-US" smtClean="0"/>
              <a:pPr>
                <a:defRPr/>
              </a:pPr>
              <a:t>3/19/2025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48B1B60-D8B9-49CC-9587-1BC4F82A81EE}" type="slidenum">
              <a:rPr lang="en-US" altLang="en-US" smtClean="0"/>
              <a:pPr>
                <a:defRPr/>
              </a:pPr>
              <a:t>‹#›</a:t>
            </a:fld>
            <a:endParaRPr lang="en-US" altLang="en-US" dirty="0"/>
          </a:p>
        </p:txBody>
      </p:sp>
    </p:spTree>
    <p:extLst>
      <p:ext uri="{BB962C8B-B14F-4D97-AF65-F5344CB8AC3E}">
        <p14:creationId xmlns:p14="http://schemas.microsoft.com/office/powerpoint/2010/main" val="24751006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E472D482-96FC-46E7-93E1-7C33C7760333}" type="datetimeFigureOut">
              <a:rPr lang="en-US" smtClean="0"/>
              <a:pPr>
                <a:defRPr/>
              </a:pPr>
              <a:t>3/19/2025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E55834CC-B045-4764-96EE-CE9065865FA9}" type="slidenum">
              <a:rPr lang="en-US" altLang="en-US" smtClean="0"/>
              <a:pPr>
                <a:defRPr/>
              </a:pPr>
              <a:t>‹#›</a:t>
            </a:fld>
            <a:endParaRPr lang="en-US" altLang="en-US" dirty="0"/>
          </a:p>
        </p:txBody>
      </p:sp>
    </p:spTree>
    <p:extLst>
      <p:ext uri="{BB962C8B-B14F-4D97-AF65-F5344CB8AC3E}">
        <p14:creationId xmlns:p14="http://schemas.microsoft.com/office/powerpoint/2010/main" val="34678963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AD6EE87-EBD5-4F12-A48A-63ACA297AC8F}" type="datetimeFigureOut">
              <a:rPr lang="en-US" smtClean="0"/>
              <a:t>3/19/2025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32741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t>3/19/2025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212830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A5D3794B-289A-4A80-97D7-111025398D45}" type="datetimeFigureOut">
              <a:rPr lang="en-US" smtClean="0"/>
              <a:t>3/19/2025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077002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t>3/19/2025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723936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3/19/2025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564115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3/19/2025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142962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67EF4D4C-5367-4C26-9E2B-D8088D7FCA81}" type="datetimeFigureOut">
              <a:rPr lang="en-US" smtClean="0"/>
              <a:t>3/19/2025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360363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6E91E96-98B0-4413-9547-46F3504108EF}" type="datetimeFigureOut">
              <a:rPr lang="en-US" smtClean="0"/>
              <a:t>3/19/2025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612759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05C68B11-C5A8-448C-8CE9-B1A273C79CFC}" type="datetimeFigureOut">
              <a:rPr lang="en-US" smtClean="0"/>
              <a:t>3/19/2025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132045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t>3/19/2025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spTree>
    <p:extLst>
      <p:ext uri="{BB962C8B-B14F-4D97-AF65-F5344CB8AC3E}">
        <p14:creationId xmlns:p14="http://schemas.microsoft.com/office/powerpoint/2010/main" val="20065691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298CD5-6C1E-4009-B41F-6DF62E31D3BE}" type="datetimeFigureOut">
              <a:rPr lang="en-US" smtClean="0"/>
              <a:pPr/>
              <a:t>3/19/2025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004958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3/19/2025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58513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3/19/2025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340845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3/19/2025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352088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3/19/2025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081891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0298CD5-6C1E-4009-B41F-6DF62E31D3BE}" type="datetimeFigureOut">
              <a:rPr lang="en-US" smtClean="0"/>
              <a:pPr/>
              <a:t>3/19/2025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700953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0298CD5-6C1E-4009-B41F-6DF62E31D3BE}" type="datetimeFigureOut">
              <a:rPr lang="en-US" smtClean="0"/>
              <a:pPr/>
              <a:t>3/19/2025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878629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3/19/2025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508874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t>3/19/2025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78151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3/19/2025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02342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67EF4D4C-5367-4C26-9E2B-D8088D7FCA81}" type="datetimeFigureOut">
              <a:rPr lang="en-US" smtClean="0"/>
              <a:t>3/19/2025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878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6E91E96-98B0-4413-9547-46F3504108EF}" type="datetimeFigureOut">
              <a:rPr lang="en-US" smtClean="0"/>
              <a:t>3/19/2025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40878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05C68B11-C5A8-448C-8CE9-B1A273C79CFC}" type="datetimeFigureOut">
              <a:rPr lang="en-US" smtClean="0"/>
              <a:t>3/19/2025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26727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t>3/19/2025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spTree>
    <p:extLst>
      <p:ext uri="{BB962C8B-B14F-4D97-AF65-F5344CB8AC3E}">
        <p14:creationId xmlns:p14="http://schemas.microsoft.com/office/powerpoint/2010/main" val="3884676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0298CD5-6C1E-4009-B41F-6DF62E31D3BE}" type="datetimeFigureOut">
              <a:rPr lang="en-US" smtClean="0"/>
              <a:pPr/>
              <a:t>3/19/2025</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71696668"/>
      </p:ext>
    </p:extLst>
  </p:cSld>
  <p:clrMap bg1="dk1" tx1="lt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fld id="{63DD6A92-83C3-456B-AAE7-BEC3C8A0B665}" type="datetimeFigureOut">
              <a:rPr lang="en-US" smtClean="0"/>
              <a:pPr>
                <a:defRPr/>
              </a:pPr>
              <a:t>3/19/2025</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027E3EDF-810F-431D-9B1A-BF895A847BA1}" type="slidenum">
              <a:rPr lang="en-US" altLang="en-US" smtClean="0"/>
              <a:pPr>
                <a:defRPr/>
              </a:pPr>
              <a:t>‹#›</a:t>
            </a:fld>
            <a:endParaRPr lang="en-US" alt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7882946"/>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0298CD5-6C1E-4009-B41F-6DF62E31D3BE}" type="datetimeFigureOut">
              <a:rPr lang="en-US" smtClean="0"/>
              <a:pPr/>
              <a:t>3/19/2025</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70653548"/>
      </p:ext>
    </p:extLst>
  </p:cSld>
  <p:clrMap bg1="dk1" tx1="lt1" bg2="dk2" tx2="lt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 id="2147483744"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countyhealthrankings.org/"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data.census.gov/table"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unitedforalice.org/state-reports"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data.census.gov/table"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data.census.gov/table"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countyhealthrankings.org/" TargetMode="Externa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hyperlink" Target="http://www.countyhealthrankings.org/" TargetMode="External"/><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michigan.gov/mdhhs/0,5885,7-339-71550_5104_5279_39424-134707--,00.html"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countyhealthrankings.org/"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hyperlink" Target="https://vitalstats.michigan.gov/osr/CHI/Deaths/frame.html" TargetMode="External"/><Relationship Id="rId1" Type="http://schemas.openxmlformats.org/officeDocument/2006/relationships/slideLayout" Target="../slideLayouts/slideLayout6.xml"/><Relationship Id="rId4" Type="http://schemas.openxmlformats.org/officeDocument/2006/relationships/image" Target="../media/image26.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vitalstats.michigan.gov/osr/chi/cri/frame.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vitalstats.michigan.gov/osr/chi/cri/frame.html"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nccd.cdc.gov/DHDSPAtlas/Default.aspx" TargetMode="Externa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vitalstats.michigan.gov/osr/chi/cri/frame.html"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vitalstats.michigan.gov/osr/CHI/Deaths/frame.html" TargetMode="Externa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hyperlink" Target="http://www.countyhealthrankings.org/" TargetMode="External"/><Relationship Id="rId2" Type="http://schemas.openxmlformats.org/officeDocument/2006/relationships/hyperlink" Target="https://vitalstats.michigan.gov/osr/chi/cri/frame.html" TargetMode="Externa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vitalstats.michigan.gov/osr/chi/cri/frame.html"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vitalstats.michigan.gov/osr/chi/cri/frame.html"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vitalstats.michigan.gov/osr/chi/cri/frame.html" TargetMode="Externa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vitalstats.michigan.gov/osr/chi/cri/frame.html" TargetMode="Externa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3" Type="http://schemas.openxmlformats.org/officeDocument/2006/relationships/hyperlink" Target="https://mdoe.state.mi.us/schoolhealthsurveys/ExternalReports/CountyReportGeneration.aspx" TargetMode="External"/><Relationship Id="rId2" Type="http://schemas.openxmlformats.org/officeDocument/2006/relationships/hyperlink" Target="http://www.michigan.gov/mdhhs/0,5885,7-339-71550_5104_5279_39424-134707--,00.html" TargetMode="Externa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3" Type="http://schemas.openxmlformats.org/officeDocument/2006/relationships/hyperlink" Target="http://www.michigan.gov/mdhhs/0,5885,7-339-71550_5104_5279_39424-134707--,00.html" TargetMode="External"/><Relationship Id="rId2" Type="http://schemas.openxmlformats.org/officeDocument/2006/relationships/hyperlink" Target="http://www.countyhealthrankings.org/" TargetMode="Externa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3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3.png"/><Relationship Id="rId7" Type="http://schemas.openxmlformats.org/officeDocument/2006/relationships/hyperlink" Target="https://mdoe.state.mi.us/schoolhealthsurveys/ExternalReports/CountyReportGeneration.aspx"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49.png"/></Relationships>
</file>

<file path=ppt/slides/_rels/slide37.xml.rels><?xml version="1.0" encoding="UTF-8" standalone="yes"?>
<Relationships xmlns="http://schemas.openxmlformats.org/package/2006/relationships"><Relationship Id="rId3" Type="http://schemas.openxmlformats.org/officeDocument/2006/relationships/hyperlink" Target="https://mdoe.state.mi.us/schoolhealthsurveys/ExternalReports/CountyReportGeneration.aspx" TargetMode="External"/><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50.png"/></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www.michigan.gov/mdhhs/0,5885,7-339-71550_5104_5279_39424-134707--,00.html"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s://mdoe.state.mi.us/schoolhealthsurveys/ExternalReports/CountyReportGeneration.aspx"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www.countyhealthrankings.org/" TargetMode="Externa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4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https://www.cdc.gov/drugoverdose/maps/rxrate-maps.html" TargetMode="Externa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www.michigan.gov/mdhhs/0,5885,7-339-71550_5104_5279_39424-134707--,00.html" TargetMode="External"/><Relationship Id="rId2" Type="http://schemas.openxmlformats.org/officeDocument/2006/relationships/hyperlink" Target="https://mdoe.state.mi.us/schoolhealthsurveys/ExternalReports/CountyReportGeneration.aspx" TargetMode="Externa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4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s://vitalstats.michigan.gov/osr/CHI/CRI/frame.asp" TargetMode="Externa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hyperlink" Target="https://datacenter.aecf.org/data/customreports/3775,3787,3819,3822/any" TargetMode="External"/><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4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hyperlink" Target="https://vitalstats.michigan.gov/osr/chi/births14/frameBxChar.html" TargetMode="External"/><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4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hyperlink" Target="https://www.michigan.gov/mdhhs/-/media/Project/Websites/mdhhs/MCH-Epidemiology/202303-NAS-by-Prosperity-Region-20122021--Webpage.pdf?rev=a14a1d6e407346578788b8102100fd2c&amp;hash=C14CA45C10FB6C65367F0DB182E60B0B" TargetMode="External"/><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4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hyperlink" Target="https://vitalstats.michigan.gov/osr/chi/births14/frameBxChar.html" TargetMode="Externa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hyperlink" Target="http://www.michigan.gov/mdhhs/0,5885,7-339-71550_5104_5279_39424-134707--,00.html" TargetMode="Externa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hyperlink" Target="https://datacenter.aecf.org/data/customreports/3775,3787,3819,3822/any"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michigan.gov/mdhhs/0,5885,7-339-71550_5104_5279_39424-134707--,00.html" TargetMode="External"/><Relationship Id="rId7" Type="http://schemas.openxmlformats.org/officeDocument/2006/relationships/hyperlink" Target="mailto:braun@thumbhealth.org" TargetMode="External"/><Relationship Id="rId2" Type="http://schemas.openxmlformats.org/officeDocument/2006/relationships/hyperlink" Target="https://vitalstats.michigan.gov/osr/Index.asp" TargetMode="External"/><Relationship Id="rId1" Type="http://schemas.openxmlformats.org/officeDocument/2006/relationships/slideLayout" Target="../slideLayouts/slideLayout2.xml"/><Relationship Id="rId6" Type="http://schemas.openxmlformats.org/officeDocument/2006/relationships/hyperlink" Target="https://data.census.gov/table" TargetMode="External"/><Relationship Id="rId5" Type="http://schemas.openxmlformats.org/officeDocument/2006/relationships/hyperlink" Target="http://www.countyhealthrankings.org/" TargetMode="External"/><Relationship Id="rId4" Type="http://schemas.openxmlformats.org/officeDocument/2006/relationships/hyperlink" Target="https://mdoe.state.mi.us/schoolhealthsurveys/ExternalReports/CountyReportGeneration.aspx"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www.countyhealthrankings.org/" TargetMode="External"/><Relationship Id="rId2" Type="http://schemas.openxmlformats.org/officeDocument/2006/relationships/hyperlink" Target="https://vitalstats.michigan.gov/osr/chi/FATAL2/frame.asp" TargetMode="External"/><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9.png"/></Relationships>
</file>

<file path=ppt/slides/_rels/slide5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hyperlink" Target="https://vitalstats.michigan.gov/osr/chi/FATAL2/frame.asp" TargetMode="External"/><Relationship Id="rId1" Type="http://schemas.openxmlformats.org/officeDocument/2006/relationships/slideLayout" Target="../slideLayouts/slideLayout7.xml"/><Relationship Id="rId4" Type="http://schemas.openxmlformats.org/officeDocument/2006/relationships/image" Target="../media/image72.png"/></Relationships>
</file>

<file path=ppt/slides/_rels/slide5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hyperlink" Target="https://datacenter.aecf.org/data/customreports/3775,3787,3819,3822/any" TargetMode="Externa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53.xml.rels><?xml version="1.0" encoding="UTF-8" standalone="yes"?>
<Relationships xmlns="http://schemas.openxmlformats.org/package/2006/relationships"><Relationship Id="rId3" Type="http://schemas.openxmlformats.org/officeDocument/2006/relationships/hyperlink" Target="https://mdoe.state.mi.us/schoolhealthsurveys/ExternalReports/CountyReportGeneration.aspx" TargetMode="External"/><Relationship Id="rId2" Type="http://schemas.openxmlformats.org/officeDocument/2006/relationships/hyperlink" Target="http://www.michigan.gov/mdhhs/0,5885,7-339-71550_5104_5279_39424-134707--,00.html" TargetMode="External"/><Relationship Id="rId1" Type="http://schemas.openxmlformats.org/officeDocument/2006/relationships/slideLayout" Target="../slideLayouts/slideLayout2.xml"/><Relationship Id="rId5" Type="http://schemas.openxmlformats.org/officeDocument/2006/relationships/image" Target="../media/image76.png"/><Relationship Id="rId4" Type="http://schemas.openxmlformats.org/officeDocument/2006/relationships/image" Target="../media/image75.png"/></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7.jpg"/></Relationships>
</file>

<file path=ppt/slides/_rels/slide55.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3.png"/><Relationship Id="rId7" Type="http://schemas.openxmlformats.org/officeDocument/2006/relationships/diagramData" Target="../diagrams/data2.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png"/><Relationship Id="rId11" Type="http://schemas.microsoft.com/office/2007/relationships/diagramDrawing" Target="../diagrams/drawing2.xml"/><Relationship Id="rId5" Type="http://schemas.openxmlformats.org/officeDocument/2006/relationships/image" Target="../media/image5.png"/><Relationship Id="rId10" Type="http://schemas.openxmlformats.org/officeDocument/2006/relationships/diagramColors" Target="../diagrams/colors2.xml"/><Relationship Id="rId4" Type="http://schemas.openxmlformats.org/officeDocument/2006/relationships/image" Target="../media/image4.png"/><Relationship Id="rId9"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3" Type="http://schemas.openxmlformats.org/officeDocument/2006/relationships/hyperlink" Target="mailto:balcer@thumbhealth.org" TargetMode="External"/><Relationship Id="rId2" Type="http://schemas.openxmlformats.org/officeDocument/2006/relationships/hyperlink" Target="http://www.thumbhealth.org/" TargetMode="Externa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countyhealthrankings.org/" TargetMode="External"/><Relationship Id="rId2" Type="http://schemas.openxmlformats.org/officeDocument/2006/relationships/hyperlink" Target="https://data.census.gov/table"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EA8ACEA-5B4B-4AC6-A227-6A0E014A5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9143771" cy="473074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EA26A"/>
              </a:solidFill>
              <a:effectLst/>
              <a:uLnTx/>
              <a:uFillTx/>
              <a:latin typeface="Century Gothic" panose="020B0502020202020204"/>
              <a:ea typeface="+mn-ea"/>
              <a:cs typeface="+mn-cs"/>
            </a:endParaRPr>
          </a:p>
        </p:txBody>
      </p:sp>
      <p:sp>
        <p:nvSpPr>
          <p:cNvPr id="15" name="Rectangle 14">
            <a:extLst>
              <a:ext uri="{FF2B5EF4-FFF2-40B4-BE49-F238E27FC236}">
                <a16:creationId xmlns:a16="http://schemas.microsoft.com/office/drawing/2014/main" id="{2E54BE42-0A76-4E08-8E93-933FEE575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EA26A"/>
              </a:solidFill>
              <a:effectLst/>
              <a:uLnTx/>
              <a:uFillTx/>
              <a:latin typeface="Century Gothic" panose="020B0502020202020204"/>
              <a:ea typeface="+mn-ea"/>
              <a:cs typeface="+mn-cs"/>
            </a:endParaRPr>
          </a:p>
        </p:txBody>
      </p:sp>
      <p:sp>
        <p:nvSpPr>
          <p:cNvPr id="17" name="Freeform 15">
            <a:extLst>
              <a:ext uri="{FF2B5EF4-FFF2-40B4-BE49-F238E27FC236}">
                <a16:creationId xmlns:a16="http://schemas.microsoft.com/office/drawing/2014/main" id="{BC170363-AD0C-449E-B5CC-30A228247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3753695"/>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2">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EA26A"/>
              </a:solidFill>
              <a:effectLst/>
              <a:uLnTx/>
              <a:uFillTx/>
              <a:latin typeface="Century Gothic" panose="020B0502020202020204"/>
              <a:ea typeface="+mn-ea"/>
              <a:cs typeface="+mn-cs"/>
            </a:endParaRPr>
          </a:p>
        </p:txBody>
      </p:sp>
      <p:sp useBgFill="1">
        <p:nvSpPr>
          <p:cNvPr id="19" name="Freeform 5">
            <a:extLst>
              <a:ext uri="{FF2B5EF4-FFF2-40B4-BE49-F238E27FC236}">
                <a16:creationId xmlns:a16="http://schemas.microsoft.com/office/drawing/2014/main" id="{1F63DF7C-AFED-49CB-8FAF-B69387E9C3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4055532"/>
            <a:ext cx="9143772"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EA26A"/>
              </a:solidFill>
              <a:effectLst/>
              <a:uLnTx/>
              <a:uFillTx/>
              <a:latin typeface="Century Gothic" panose="020B0502020202020204"/>
              <a:ea typeface="+mn-ea"/>
              <a:cs typeface="+mn-cs"/>
            </a:endParaRPr>
          </a:p>
        </p:txBody>
      </p:sp>
      <p:sp>
        <p:nvSpPr>
          <p:cNvPr id="2" name="Title 1"/>
          <p:cNvSpPr>
            <a:spLocks noGrp="1"/>
          </p:cNvSpPr>
          <p:nvPr>
            <p:ph type="ctrTitle"/>
          </p:nvPr>
        </p:nvSpPr>
        <p:spPr>
          <a:xfrm>
            <a:off x="1064303" y="4857011"/>
            <a:ext cx="7008866" cy="861802"/>
          </a:xfrm>
        </p:spPr>
        <p:txBody>
          <a:bodyPr vert="horz" lIns="91440" tIns="45720" rIns="91440" bIns="45720" rtlCol="0" anchor="b">
            <a:normAutofit/>
          </a:bodyPr>
          <a:lstStyle/>
          <a:p>
            <a:pPr defTabSz="457200">
              <a:lnSpc>
                <a:spcPct val="90000"/>
              </a:lnSpc>
            </a:pPr>
            <a:r>
              <a:rPr lang="en-US" sz="2900" dirty="0"/>
              <a:t>Community Health Needs Assessment</a:t>
            </a:r>
          </a:p>
        </p:txBody>
      </p:sp>
      <p:sp>
        <p:nvSpPr>
          <p:cNvPr id="3" name="Subtitle 2"/>
          <p:cNvSpPr>
            <a:spLocks noGrp="1"/>
          </p:cNvSpPr>
          <p:nvPr>
            <p:ph type="subTitle" idx="1"/>
          </p:nvPr>
        </p:nvSpPr>
        <p:spPr>
          <a:xfrm>
            <a:off x="1070601" y="5669249"/>
            <a:ext cx="7002568" cy="481701"/>
          </a:xfrm>
        </p:spPr>
        <p:txBody>
          <a:bodyPr vert="horz" lIns="91440" tIns="45720" rIns="91440" bIns="45720" rtlCol="0" anchor="t">
            <a:noAutofit/>
          </a:bodyPr>
          <a:lstStyle/>
          <a:p>
            <a:pPr algn="ctr" defTabSz="457200">
              <a:lnSpc>
                <a:spcPct val="90000"/>
              </a:lnSpc>
            </a:pPr>
            <a:r>
              <a:rPr lang="en-US" sz="1800" dirty="0"/>
              <a:t>Sanilac County</a:t>
            </a:r>
          </a:p>
          <a:p>
            <a:pPr algn="ctr" defTabSz="457200">
              <a:lnSpc>
                <a:spcPct val="90000"/>
              </a:lnSpc>
            </a:pPr>
            <a:r>
              <a:rPr lang="en-US" sz="1800" dirty="0"/>
              <a:t>March 2025</a:t>
            </a:r>
          </a:p>
        </p:txBody>
      </p:sp>
      <p:pic>
        <p:nvPicPr>
          <p:cNvPr id="6" name="Picture 5" descr="Logo, company name&#10;&#10;Description automatically generated">
            <a:extLst>
              <a:ext uri="{FF2B5EF4-FFF2-40B4-BE49-F238E27FC236}">
                <a16:creationId xmlns:a16="http://schemas.microsoft.com/office/drawing/2014/main" id="{972B968C-021A-468F-BCC3-4D90E9D2CED8}"/>
              </a:ext>
            </a:extLst>
          </p:cNvPr>
          <p:cNvPicPr>
            <a:picLocks noChangeAspect="1"/>
          </p:cNvPicPr>
          <p:nvPr/>
        </p:nvPicPr>
        <p:blipFill>
          <a:blip r:embed="rId4"/>
          <a:stretch>
            <a:fillRect/>
          </a:stretch>
        </p:blipFill>
        <p:spPr>
          <a:xfrm>
            <a:off x="3006696" y="1975218"/>
            <a:ext cx="3124078" cy="1882256"/>
          </a:xfrm>
          <a:prstGeom prst="rect">
            <a:avLst/>
          </a:prstGeom>
          <a:effectLst/>
        </p:spPr>
      </p:pic>
      <p:sp>
        <p:nvSpPr>
          <p:cNvPr id="5" name="Subtitle 2"/>
          <p:cNvSpPr txBox="1">
            <a:spLocks/>
          </p:cNvSpPr>
          <p:nvPr/>
        </p:nvSpPr>
        <p:spPr>
          <a:xfrm>
            <a:off x="2074306" y="4267784"/>
            <a:ext cx="4988859" cy="1463040"/>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0"/>
              </a:spcBef>
              <a:spcAft>
                <a:spcPts val="200"/>
              </a:spcAft>
              <a:buClr>
                <a:schemeClr val="accent2"/>
              </a:buClr>
              <a:buSzPct val="100000"/>
              <a:buFont typeface="Tw Cen MT" panose="020B0602020104020603" pitchFamily="34" charset="0"/>
              <a:buNone/>
              <a:defRPr sz="1600" kern="1200">
                <a:solidFill>
                  <a:schemeClr val="tx1">
                    <a:lumMod val="95000"/>
                    <a:lumOff val="5000"/>
                  </a:schemeClr>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2"/>
              </a:buClr>
              <a:buFont typeface="Wingdings 3" pitchFamily="18" charset="2"/>
              <a:buNone/>
              <a:defRPr sz="16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2"/>
              </a:buClr>
              <a:buFont typeface="Wingdings 3" pitchFamily="18" charset="2"/>
              <a:buNone/>
              <a:defRPr sz="16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2"/>
              </a:buClr>
              <a:buFont typeface="Wingdings 3" pitchFamily="18"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2"/>
              </a:buClr>
              <a:buFont typeface="Wingdings 3" pitchFamily="18"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2"/>
              </a:buClr>
              <a:buFont typeface="Wingdings 3" pitchFamily="18" charset="2"/>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2"/>
              </a:buClr>
              <a:buFont typeface="Wingdings 3" pitchFamily="18" charset="2"/>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2"/>
              </a:buClr>
              <a:buFont typeface="Wingdings 3" pitchFamily="18" charset="2"/>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2"/>
              </a:buClr>
              <a:buFont typeface="Wingdings 3" pitchFamily="18" charset="2"/>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200"/>
              </a:spcAft>
              <a:buClr>
                <a:srgbClr val="004643"/>
              </a:buClr>
              <a:buSzPct val="100000"/>
              <a:buFont typeface="Tw Cen MT" panose="020B0602020104020603" pitchFamily="34" charset="0"/>
              <a:buNone/>
              <a:tabLst/>
              <a:defRPr/>
            </a:pPr>
            <a:r>
              <a:rPr kumimoji="0" lang="en-US" sz="2000" b="0" i="0" u="none" strike="noStrike" kern="1200" cap="none" spc="0" normalizeH="0" baseline="0" noProof="0" dirty="0">
                <a:ln>
                  <a:noFill/>
                </a:ln>
                <a:solidFill>
                  <a:srgbClr val="FF671F"/>
                </a:solidFill>
                <a:effectLst/>
                <a:uLnTx/>
                <a:uFillTx/>
                <a:latin typeface="Century Gothic" panose="020B0502020202020204"/>
                <a:ea typeface="+mn-ea"/>
                <a:cs typeface="+mn-cs"/>
              </a:rPr>
              <a:t>Responding to Community Needs</a:t>
            </a:r>
          </a:p>
        </p:txBody>
      </p:sp>
    </p:spTree>
    <p:extLst>
      <p:ext uri="{BB962C8B-B14F-4D97-AF65-F5344CB8AC3E}">
        <p14:creationId xmlns:p14="http://schemas.microsoft.com/office/powerpoint/2010/main" val="1437918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24EB52A9-0B05-437C-991F-B68097ED7672}"/>
              </a:ext>
            </a:extLst>
          </p:cNvPr>
          <p:cNvGraphicFramePr>
            <a:graphicFrameLocks noGrp="1"/>
          </p:cNvGraphicFramePr>
          <p:nvPr>
            <p:extLst>
              <p:ext uri="{D42A27DB-BD31-4B8C-83A1-F6EECF244321}">
                <p14:modId xmlns:p14="http://schemas.microsoft.com/office/powerpoint/2010/main" val="2352750340"/>
              </p:ext>
            </p:extLst>
          </p:nvPr>
        </p:nvGraphicFramePr>
        <p:xfrm>
          <a:off x="419596" y="5676022"/>
          <a:ext cx="4436760" cy="365760"/>
        </p:xfrm>
        <a:graphic>
          <a:graphicData uri="http://schemas.openxmlformats.org/drawingml/2006/table">
            <a:tbl>
              <a:tblPr/>
              <a:tblGrid>
                <a:gridCol w="4436760">
                  <a:extLst>
                    <a:ext uri="{9D8B030D-6E8A-4147-A177-3AD203B41FA5}">
                      <a16:colId xmlns:a16="http://schemas.microsoft.com/office/drawing/2014/main" val="717617920"/>
                    </a:ext>
                  </a:extLst>
                </a:gridCol>
              </a:tblGrid>
              <a:tr h="149616">
                <a:tc>
                  <a:txBody>
                    <a:bodyPr/>
                    <a:lstStyle/>
                    <a:p>
                      <a:pPr algn="l" fontAlgn="b"/>
                      <a:r>
                        <a:rPr lang="en-US" sz="1200" b="0" i="0" u="none" strike="noStrike" dirty="0">
                          <a:solidFill>
                            <a:schemeClr val="tx1"/>
                          </a:solidFill>
                          <a:effectLst/>
                          <a:latin typeface="Arial" panose="020B0604020202020204" pitchFamily="34" charset="0"/>
                        </a:rPr>
                        <a:t>County Health Rankings 2024</a:t>
                      </a:r>
                    </a:p>
                  </a:txBody>
                  <a:tcPr marL="0" marR="0" marT="0" marB="0" anchor="b">
                    <a:lnL>
                      <a:noFill/>
                    </a:lnL>
                    <a:lnR>
                      <a:noFill/>
                    </a:lnR>
                    <a:lnT>
                      <a:noFill/>
                    </a:lnT>
                    <a:lnB>
                      <a:noFill/>
                    </a:lnB>
                  </a:tcPr>
                </a:tc>
                <a:extLst>
                  <a:ext uri="{0D108BD9-81ED-4DB2-BD59-A6C34878D82A}">
                    <a16:rowId xmlns:a16="http://schemas.microsoft.com/office/drawing/2014/main" val="1434272253"/>
                  </a:ext>
                </a:extLst>
              </a:tr>
              <a:tr h="0">
                <a:tc>
                  <a:txBody>
                    <a:bodyPr/>
                    <a:lstStyle/>
                    <a:p>
                      <a:pPr algn="l" fontAlgn="b"/>
                      <a:r>
                        <a:rPr lang="en-US" sz="1200" b="0" i="0" u="sng" strike="noStrike" dirty="0">
                          <a:solidFill>
                            <a:schemeClr val="tx1"/>
                          </a:solidFill>
                          <a:effectLst/>
                          <a:latin typeface="Arial" panose="020B0604020202020204" pitchFamily="34" charset="0"/>
                          <a:hlinkClick r:id="rId2">
                            <a:extLst>
                              <a:ext uri="{A12FA001-AC4F-418D-AE19-62706E023703}">
                                <ahyp:hlinkClr xmlns:ahyp="http://schemas.microsoft.com/office/drawing/2018/hyperlinkcolor" val="tx"/>
                              </a:ext>
                            </a:extLst>
                          </a:hlinkClick>
                        </a:rPr>
                        <a:t>www.countyhealthrankings.org</a:t>
                      </a:r>
                      <a:endParaRPr lang="en-US" sz="1200" b="0" i="0" u="sng" strike="noStrike" dirty="0">
                        <a:solidFill>
                          <a:schemeClr val="tx1"/>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4027913149"/>
                  </a:ext>
                </a:extLst>
              </a:tr>
            </a:tbl>
          </a:graphicData>
        </a:graphic>
      </p:graphicFrame>
      <p:graphicFrame>
        <p:nvGraphicFramePr>
          <p:cNvPr id="8" name="Table 7">
            <a:extLst>
              <a:ext uri="{FF2B5EF4-FFF2-40B4-BE49-F238E27FC236}">
                <a16:creationId xmlns:a16="http://schemas.microsoft.com/office/drawing/2014/main" id="{E51AF13B-5E64-51CF-1B6E-06378E7A7BB1}"/>
              </a:ext>
            </a:extLst>
          </p:cNvPr>
          <p:cNvGraphicFramePr>
            <a:graphicFrameLocks noGrp="1"/>
          </p:cNvGraphicFramePr>
          <p:nvPr>
            <p:extLst>
              <p:ext uri="{D42A27DB-BD31-4B8C-83A1-F6EECF244321}">
                <p14:modId xmlns:p14="http://schemas.microsoft.com/office/powerpoint/2010/main" val="2215667461"/>
              </p:ext>
            </p:extLst>
          </p:nvPr>
        </p:nvGraphicFramePr>
        <p:xfrm>
          <a:off x="5712095" y="4359444"/>
          <a:ext cx="2349500" cy="1419225"/>
        </p:xfrm>
        <a:graphic>
          <a:graphicData uri="http://schemas.openxmlformats.org/drawingml/2006/table">
            <a:tbl>
              <a:tblPr>
                <a:tableStyleId>{5C22544A-7EE6-4342-B048-85BDC9FD1C3A}</a:tableStyleId>
              </a:tblPr>
              <a:tblGrid>
                <a:gridCol w="1080770">
                  <a:extLst>
                    <a:ext uri="{9D8B030D-6E8A-4147-A177-3AD203B41FA5}">
                      <a16:colId xmlns:a16="http://schemas.microsoft.com/office/drawing/2014/main" val="752950020"/>
                    </a:ext>
                  </a:extLst>
                </a:gridCol>
                <a:gridCol w="1268730">
                  <a:extLst>
                    <a:ext uri="{9D8B030D-6E8A-4147-A177-3AD203B41FA5}">
                      <a16:colId xmlns:a16="http://schemas.microsoft.com/office/drawing/2014/main" val="969751959"/>
                    </a:ext>
                  </a:extLst>
                </a:gridCol>
              </a:tblGrid>
              <a:tr h="339725">
                <a:tc gridSpan="2">
                  <a:txBody>
                    <a:bodyPr/>
                    <a:lstStyle/>
                    <a:p>
                      <a:pPr algn="ctr" fontAlgn="ctr"/>
                      <a:r>
                        <a:rPr lang="en-US" sz="1000" b="1" u="none" strike="noStrike" dirty="0">
                          <a:solidFill>
                            <a:srgbClr val="000000"/>
                          </a:solidFill>
                          <a:effectLst/>
                        </a:rPr>
                        <a:t>Median Household Income</a:t>
                      </a:r>
                      <a:endParaRPr lang="en-US" sz="1000" b="1" i="0" u="none" strike="noStrike" dirty="0">
                        <a:solidFill>
                          <a:srgbClr val="000000"/>
                        </a:solidFill>
                        <a:effectLst/>
                        <a:latin typeface="Arial" panose="020B0604020202020204" pitchFamily="34" charset="0"/>
                      </a:endParaRPr>
                    </a:p>
                  </a:txBody>
                  <a:tcPr marL="6350" marR="6350" marT="6350" marB="0" anchor="ctr"/>
                </a:tc>
                <a:tc hMerge="1">
                  <a:txBody>
                    <a:bodyPr/>
                    <a:lstStyle/>
                    <a:p>
                      <a:endParaRPr lang="en-US"/>
                    </a:p>
                  </a:txBody>
                  <a:tcPr/>
                </a:tc>
                <a:extLst>
                  <a:ext uri="{0D108BD9-81ED-4DB2-BD59-A6C34878D82A}">
                    <a16:rowId xmlns:a16="http://schemas.microsoft.com/office/drawing/2014/main" val="4055472467"/>
                  </a:ext>
                </a:extLst>
              </a:tr>
              <a:tr h="190500">
                <a:tc>
                  <a:txBody>
                    <a:bodyPr/>
                    <a:lstStyle/>
                    <a:p>
                      <a:pPr algn="l" fontAlgn="b"/>
                      <a:r>
                        <a:rPr lang="en-US" sz="1000" b="1" u="none" strike="noStrike" dirty="0">
                          <a:solidFill>
                            <a:srgbClr val="000000"/>
                          </a:solidFill>
                          <a:effectLst/>
                        </a:rPr>
                        <a:t> </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u="none" strike="noStrike" dirty="0">
                          <a:solidFill>
                            <a:srgbClr val="000000"/>
                          </a:solidFill>
                          <a:effectLst/>
                        </a:rPr>
                        <a:t>2022</a:t>
                      </a:r>
                      <a:endParaRPr lang="en-US" sz="1000" b="1"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3495267864"/>
                  </a:ext>
                </a:extLst>
              </a:tr>
              <a:tr h="177800">
                <a:tc>
                  <a:txBody>
                    <a:bodyPr/>
                    <a:lstStyle/>
                    <a:p>
                      <a:pPr algn="l" fontAlgn="b"/>
                      <a:r>
                        <a:rPr lang="en-US" sz="1000" b="1" u="none" strike="noStrike" dirty="0">
                          <a:solidFill>
                            <a:srgbClr val="000000"/>
                          </a:solidFill>
                          <a:effectLst/>
                        </a:rPr>
                        <a:t>Michigan</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u="none" strike="noStrike" dirty="0">
                          <a:solidFill>
                            <a:srgbClr val="000000"/>
                          </a:solidFill>
                          <a:effectLst/>
                        </a:rPr>
                        <a:t>$66,900</a:t>
                      </a:r>
                      <a:endParaRPr lang="en-US" sz="1000" b="1"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1507837963"/>
                  </a:ext>
                </a:extLst>
              </a:tr>
              <a:tr h="177800">
                <a:tc>
                  <a:txBody>
                    <a:bodyPr/>
                    <a:lstStyle/>
                    <a:p>
                      <a:pPr algn="l" fontAlgn="b"/>
                      <a:r>
                        <a:rPr lang="en-US" sz="1000" b="1" u="none" strike="noStrike" dirty="0">
                          <a:solidFill>
                            <a:srgbClr val="000000"/>
                          </a:solidFill>
                          <a:effectLst/>
                        </a:rPr>
                        <a:t>Huron</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u="none" strike="noStrike" dirty="0">
                          <a:solidFill>
                            <a:srgbClr val="000000"/>
                          </a:solidFill>
                          <a:effectLst/>
                        </a:rPr>
                        <a:t>$50,200</a:t>
                      </a:r>
                      <a:endParaRPr lang="en-US" sz="1000" b="1"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1612421558"/>
                  </a:ext>
                </a:extLst>
              </a:tr>
              <a:tr h="177800">
                <a:tc>
                  <a:txBody>
                    <a:bodyPr/>
                    <a:lstStyle/>
                    <a:p>
                      <a:pPr algn="l" fontAlgn="b"/>
                      <a:r>
                        <a:rPr lang="en-US" sz="1000" b="1" u="none" strike="noStrike" dirty="0">
                          <a:solidFill>
                            <a:srgbClr val="000000"/>
                          </a:solidFill>
                          <a:effectLst/>
                        </a:rPr>
                        <a:t>Lapeer</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u="none" strike="noStrike" dirty="0">
                          <a:solidFill>
                            <a:srgbClr val="000000"/>
                          </a:solidFill>
                          <a:effectLst/>
                        </a:rPr>
                        <a:t>$72,700</a:t>
                      </a:r>
                      <a:endParaRPr lang="en-US" sz="1000" b="1"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3901250842"/>
                  </a:ext>
                </a:extLst>
              </a:tr>
              <a:tr h="177800">
                <a:tc>
                  <a:txBody>
                    <a:bodyPr/>
                    <a:lstStyle/>
                    <a:p>
                      <a:pPr algn="l" fontAlgn="b"/>
                      <a:r>
                        <a:rPr lang="en-US" sz="1000" b="1" u="none" strike="noStrike">
                          <a:solidFill>
                            <a:srgbClr val="FF0000"/>
                          </a:solidFill>
                          <a:effectLst/>
                        </a:rPr>
                        <a:t>Sanilac</a:t>
                      </a:r>
                      <a:endParaRPr lang="en-US" sz="1000" b="1" i="0" u="none" strike="noStrike">
                        <a:solidFill>
                          <a:srgbClr val="FF0000"/>
                        </a:solidFill>
                        <a:effectLst/>
                        <a:latin typeface="Arial" panose="020B0604020202020204" pitchFamily="34" charset="0"/>
                      </a:endParaRPr>
                    </a:p>
                  </a:txBody>
                  <a:tcPr marL="6350" marR="6350" marT="6350" marB="0" anchor="b"/>
                </a:tc>
                <a:tc>
                  <a:txBody>
                    <a:bodyPr/>
                    <a:lstStyle/>
                    <a:p>
                      <a:pPr algn="ctr" fontAlgn="ctr"/>
                      <a:r>
                        <a:rPr lang="en-US" sz="1000" b="1" u="none" strike="noStrike" dirty="0">
                          <a:solidFill>
                            <a:srgbClr val="FF0000"/>
                          </a:solidFill>
                          <a:effectLst/>
                        </a:rPr>
                        <a:t>$56,100</a:t>
                      </a:r>
                      <a:endParaRPr lang="en-US" sz="1000" b="1" i="0" u="none" strike="noStrike" dirty="0">
                        <a:solidFill>
                          <a:srgbClr val="FF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378000384"/>
                  </a:ext>
                </a:extLst>
              </a:tr>
              <a:tr h="177800">
                <a:tc>
                  <a:txBody>
                    <a:bodyPr/>
                    <a:lstStyle/>
                    <a:p>
                      <a:pPr algn="l" fontAlgn="b"/>
                      <a:r>
                        <a:rPr lang="en-US" sz="1000" b="1" u="none" strike="noStrike">
                          <a:solidFill>
                            <a:srgbClr val="000000"/>
                          </a:solidFill>
                          <a:effectLst/>
                        </a:rPr>
                        <a:t>Tuscola</a:t>
                      </a:r>
                      <a:endParaRPr lang="en-US" sz="1000" b="1"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u="none" strike="noStrike" dirty="0">
                          <a:solidFill>
                            <a:srgbClr val="000000"/>
                          </a:solidFill>
                          <a:effectLst/>
                        </a:rPr>
                        <a:t>$62,000</a:t>
                      </a:r>
                      <a:endParaRPr lang="en-US" sz="1000" b="1"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1849126443"/>
                  </a:ext>
                </a:extLst>
              </a:tr>
            </a:tbl>
          </a:graphicData>
        </a:graphic>
      </p:graphicFrame>
      <p:pic>
        <p:nvPicPr>
          <p:cNvPr id="2" name="Picture 1">
            <a:extLst>
              <a:ext uri="{FF2B5EF4-FFF2-40B4-BE49-F238E27FC236}">
                <a16:creationId xmlns:a16="http://schemas.microsoft.com/office/drawing/2014/main" id="{EBB53085-7CB7-8F10-3FCC-7BD780663BBC}"/>
              </a:ext>
            </a:extLst>
          </p:cNvPr>
          <p:cNvPicPr>
            <a:picLocks noChangeAspect="1"/>
          </p:cNvPicPr>
          <p:nvPr/>
        </p:nvPicPr>
        <p:blipFill>
          <a:blip r:embed="rId3"/>
          <a:stretch>
            <a:fillRect/>
          </a:stretch>
        </p:blipFill>
        <p:spPr>
          <a:xfrm>
            <a:off x="663256" y="563833"/>
            <a:ext cx="6730558" cy="3596797"/>
          </a:xfrm>
          <a:prstGeom prst="rect">
            <a:avLst/>
          </a:prstGeom>
        </p:spPr>
      </p:pic>
    </p:spTree>
    <p:extLst>
      <p:ext uri="{BB962C8B-B14F-4D97-AF65-F5344CB8AC3E}">
        <p14:creationId xmlns:p14="http://schemas.microsoft.com/office/powerpoint/2010/main" val="653052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C66EC99-21A8-4557-B352-16EF88528A55}"/>
              </a:ext>
            </a:extLst>
          </p:cNvPr>
          <p:cNvGraphicFramePr>
            <a:graphicFrameLocks noGrp="1"/>
          </p:cNvGraphicFramePr>
          <p:nvPr>
            <p:extLst>
              <p:ext uri="{D42A27DB-BD31-4B8C-83A1-F6EECF244321}">
                <p14:modId xmlns:p14="http://schemas.microsoft.com/office/powerpoint/2010/main" val="3695833866"/>
              </p:ext>
            </p:extLst>
          </p:nvPr>
        </p:nvGraphicFramePr>
        <p:xfrm>
          <a:off x="352301" y="5904614"/>
          <a:ext cx="3705102" cy="365760"/>
        </p:xfrm>
        <a:graphic>
          <a:graphicData uri="http://schemas.openxmlformats.org/drawingml/2006/table">
            <a:tbl>
              <a:tblPr/>
              <a:tblGrid>
                <a:gridCol w="3705102">
                  <a:extLst>
                    <a:ext uri="{9D8B030D-6E8A-4147-A177-3AD203B41FA5}">
                      <a16:colId xmlns:a16="http://schemas.microsoft.com/office/drawing/2014/main" val="3243004702"/>
                    </a:ext>
                  </a:extLst>
                </a:gridCol>
              </a:tblGrid>
              <a:tr h="85601">
                <a:tc>
                  <a:txBody>
                    <a:bodyPr/>
                    <a:lstStyle/>
                    <a:p>
                      <a:pPr algn="l" fontAlgn="b"/>
                      <a:r>
                        <a:rPr lang="en-US" sz="1200" b="0" i="0" u="none" strike="noStrike" dirty="0">
                          <a:solidFill>
                            <a:schemeClr val="tx1"/>
                          </a:solidFill>
                          <a:effectLst/>
                          <a:latin typeface="Arial" panose="020B0604020202020204" pitchFamily="34" charset="0"/>
                        </a:rPr>
                        <a:t>U.S. Census 2023</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64338165"/>
                  </a:ext>
                </a:extLst>
              </a:tr>
              <a:tr h="151907">
                <a:tc>
                  <a:txBody>
                    <a:bodyPr/>
                    <a:lstStyle/>
                    <a:p>
                      <a:pPr algn="l" fontAlgn="b"/>
                      <a:r>
                        <a:rPr lang="en-US" sz="1200" b="0" i="0" u="sng" strike="noStrike" dirty="0">
                          <a:solidFill>
                            <a:schemeClr val="tx1"/>
                          </a:solidFill>
                          <a:effectLst/>
                          <a:latin typeface="Arial" panose="020B0604020202020204" pitchFamily="34" charset="0"/>
                        </a:rPr>
                        <a:t>https://data.census.gov/table</a:t>
                      </a:r>
                    </a:p>
                  </a:txBody>
                  <a:tcPr marL="0" marR="0" marT="0" marB="0" anchor="b">
                    <a:lnL>
                      <a:noFill/>
                    </a:lnL>
                    <a:lnR>
                      <a:noFill/>
                    </a:lnR>
                    <a:lnT>
                      <a:noFill/>
                    </a:lnT>
                    <a:lnB>
                      <a:noFill/>
                    </a:lnB>
                  </a:tcPr>
                </a:tc>
                <a:extLst>
                  <a:ext uri="{0D108BD9-81ED-4DB2-BD59-A6C34878D82A}">
                    <a16:rowId xmlns:a16="http://schemas.microsoft.com/office/drawing/2014/main" val="233651979"/>
                  </a:ext>
                </a:extLst>
              </a:tr>
            </a:tbl>
          </a:graphicData>
        </a:graphic>
      </p:graphicFrame>
      <p:graphicFrame>
        <p:nvGraphicFramePr>
          <p:cNvPr id="4" name="Table 3">
            <a:extLst>
              <a:ext uri="{FF2B5EF4-FFF2-40B4-BE49-F238E27FC236}">
                <a16:creationId xmlns:a16="http://schemas.microsoft.com/office/drawing/2014/main" id="{9A66D8C3-A0DF-CE72-A095-E66EE3E9CB4A}"/>
              </a:ext>
            </a:extLst>
          </p:cNvPr>
          <p:cNvGraphicFramePr>
            <a:graphicFrameLocks noGrp="1"/>
          </p:cNvGraphicFramePr>
          <p:nvPr>
            <p:extLst>
              <p:ext uri="{D42A27DB-BD31-4B8C-83A1-F6EECF244321}">
                <p14:modId xmlns:p14="http://schemas.microsoft.com/office/powerpoint/2010/main" val="153583629"/>
              </p:ext>
            </p:extLst>
          </p:nvPr>
        </p:nvGraphicFramePr>
        <p:xfrm>
          <a:off x="5825989" y="4833959"/>
          <a:ext cx="2349500" cy="1295400"/>
        </p:xfrm>
        <a:graphic>
          <a:graphicData uri="http://schemas.openxmlformats.org/drawingml/2006/table">
            <a:tbl>
              <a:tblPr>
                <a:tableStyleId>{5C22544A-7EE6-4342-B048-85BDC9FD1C3A}</a:tableStyleId>
              </a:tblPr>
              <a:tblGrid>
                <a:gridCol w="1080770">
                  <a:extLst>
                    <a:ext uri="{9D8B030D-6E8A-4147-A177-3AD203B41FA5}">
                      <a16:colId xmlns:a16="http://schemas.microsoft.com/office/drawing/2014/main" val="2595755027"/>
                    </a:ext>
                  </a:extLst>
                </a:gridCol>
                <a:gridCol w="1268730">
                  <a:extLst>
                    <a:ext uri="{9D8B030D-6E8A-4147-A177-3AD203B41FA5}">
                      <a16:colId xmlns:a16="http://schemas.microsoft.com/office/drawing/2014/main" val="2605575063"/>
                    </a:ext>
                  </a:extLst>
                </a:gridCol>
              </a:tblGrid>
              <a:tr h="165100">
                <a:tc gridSpan="2">
                  <a:txBody>
                    <a:bodyPr/>
                    <a:lstStyle/>
                    <a:p>
                      <a:pPr algn="ctr" fontAlgn="ctr"/>
                      <a:r>
                        <a:rPr lang="en-US" sz="1000" b="1" u="none" strike="noStrike" dirty="0">
                          <a:solidFill>
                            <a:srgbClr val="000000"/>
                          </a:solidFill>
                          <a:effectLst/>
                          <a:latin typeface="+mn-lt"/>
                        </a:rPr>
                        <a:t>Percent of people living below poverty - 5 Yr. Estimate</a:t>
                      </a:r>
                      <a:endParaRPr lang="en-US" sz="1000" b="1" i="0" u="none" strike="noStrike" dirty="0">
                        <a:solidFill>
                          <a:srgbClr val="000000"/>
                        </a:solidFill>
                        <a:effectLst/>
                        <a:latin typeface="+mn-lt"/>
                      </a:endParaRPr>
                    </a:p>
                  </a:txBody>
                  <a:tcPr marL="6350" marR="6350" marT="6350" marB="0" anchor="ctr"/>
                </a:tc>
                <a:tc hMerge="1">
                  <a:txBody>
                    <a:bodyPr/>
                    <a:lstStyle/>
                    <a:p>
                      <a:endParaRPr lang="en-US"/>
                    </a:p>
                  </a:txBody>
                  <a:tcPr/>
                </a:tc>
                <a:extLst>
                  <a:ext uri="{0D108BD9-81ED-4DB2-BD59-A6C34878D82A}">
                    <a16:rowId xmlns:a16="http://schemas.microsoft.com/office/drawing/2014/main" val="494735088"/>
                  </a:ext>
                </a:extLst>
              </a:tr>
              <a:tr h="158750">
                <a:tc>
                  <a:txBody>
                    <a:bodyPr/>
                    <a:lstStyle/>
                    <a:p>
                      <a:pPr algn="l" fontAlgn="b"/>
                      <a:r>
                        <a:rPr lang="en-US" sz="1000" b="1" u="none" strike="noStrike" dirty="0">
                          <a:solidFill>
                            <a:srgbClr val="000000"/>
                          </a:solidFill>
                          <a:effectLst/>
                          <a:latin typeface="+mn-lt"/>
                        </a:rPr>
                        <a:t> </a:t>
                      </a:r>
                      <a:endParaRPr lang="en-US" sz="1000" b="1" i="0" u="none" strike="noStrike" dirty="0">
                        <a:solidFill>
                          <a:srgbClr val="000000"/>
                        </a:solidFill>
                        <a:effectLst/>
                        <a:latin typeface="+mn-lt"/>
                      </a:endParaRPr>
                    </a:p>
                  </a:txBody>
                  <a:tcPr marL="6350" marR="6350" marT="6350" marB="0" anchor="b"/>
                </a:tc>
                <a:tc>
                  <a:txBody>
                    <a:bodyPr/>
                    <a:lstStyle/>
                    <a:p>
                      <a:pPr algn="ctr" fontAlgn="ctr"/>
                      <a:r>
                        <a:rPr lang="en-US" sz="1000" b="1" u="none" strike="noStrike" dirty="0">
                          <a:solidFill>
                            <a:srgbClr val="000000"/>
                          </a:solidFill>
                          <a:effectLst/>
                          <a:latin typeface="+mn-lt"/>
                        </a:rPr>
                        <a:t>2023</a:t>
                      </a:r>
                      <a:endParaRPr lang="en-US" sz="1000" b="1"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4057710294"/>
                  </a:ext>
                </a:extLst>
              </a:tr>
              <a:tr h="158750">
                <a:tc>
                  <a:txBody>
                    <a:bodyPr/>
                    <a:lstStyle/>
                    <a:p>
                      <a:pPr algn="l" fontAlgn="b"/>
                      <a:r>
                        <a:rPr lang="en-US" sz="1000" b="1" u="none" strike="noStrike" dirty="0">
                          <a:solidFill>
                            <a:srgbClr val="000000"/>
                          </a:solidFill>
                          <a:effectLst/>
                          <a:latin typeface="+mn-lt"/>
                        </a:rPr>
                        <a:t>Michigan</a:t>
                      </a:r>
                      <a:endParaRPr lang="en-US" sz="1000" b="1" i="0" u="none" strike="noStrike" dirty="0">
                        <a:solidFill>
                          <a:srgbClr val="000000"/>
                        </a:solidFill>
                        <a:effectLst/>
                        <a:latin typeface="+mn-lt"/>
                      </a:endParaRPr>
                    </a:p>
                  </a:txBody>
                  <a:tcPr marL="6350" marR="6350" marT="6350" marB="0" anchor="b"/>
                </a:tc>
                <a:tc>
                  <a:txBody>
                    <a:bodyPr/>
                    <a:lstStyle/>
                    <a:p>
                      <a:pPr algn="ctr" fontAlgn="b"/>
                      <a:r>
                        <a:rPr lang="en-US" sz="1000" b="1" i="0" u="none" strike="noStrike" dirty="0">
                          <a:solidFill>
                            <a:srgbClr val="000000"/>
                          </a:solidFill>
                          <a:effectLst/>
                          <a:latin typeface="+mn-lt"/>
                        </a:rPr>
                        <a:t>13.1%</a:t>
                      </a:r>
                    </a:p>
                  </a:txBody>
                  <a:tcPr marL="6350" marR="6350" marT="6350" marB="0" anchor="b"/>
                </a:tc>
                <a:extLst>
                  <a:ext uri="{0D108BD9-81ED-4DB2-BD59-A6C34878D82A}">
                    <a16:rowId xmlns:a16="http://schemas.microsoft.com/office/drawing/2014/main" val="1106924075"/>
                  </a:ext>
                </a:extLst>
              </a:tr>
              <a:tr h="158750">
                <a:tc>
                  <a:txBody>
                    <a:bodyPr/>
                    <a:lstStyle/>
                    <a:p>
                      <a:pPr algn="l" fontAlgn="b"/>
                      <a:r>
                        <a:rPr lang="en-US" sz="1000" b="1" u="none" strike="noStrike" dirty="0">
                          <a:solidFill>
                            <a:srgbClr val="000000"/>
                          </a:solidFill>
                          <a:effectLst/>
                          <a:latin typeface="+mn-lt"/>
                        </a:rPr>
                        <a:t>Huron</a:t>
                      </a:r>
                      <a:endParaRPr lang="en-US" sz="1000" b="1" i="0" u="none" strike="noStrike" dirty="0">
                        <a:solidFill>
                          <a:srgbClr val="000000"/>
                        </a:solidFill>
                        <a:effectLst/>
                        <a:latin typeface="+mn-lt"/>
                      </a:endParaRPr>
                    </a:p>
                  </a:txBody>
                  <a:tcPr marL="6350" marR="6350" marT="6350" marB="0" anchor="b"/>
                </a:tc>
                <a:tc>
                  <a:txBody>
                    <a:bodyPr/>
                    <a:lstStyle/>
                    <a:p>
                      <a:pPr algn="ctr" fontAlgn="b"/>
                      <a:r>
                        <a:rPr lang="en-US" sz="1000" b="1" i="0" u="none" strike="noStrike" dirty="0">
                          <a:solidFill>
                            <a:srgbClr val="000000"/>
                          </a:solidFill>
                          <a:effectLst/>
                          <a:latin typeface="+mn-lt"/>
                        </a:rPr>
                        <a:t>12.2%</a:t>
                      </a:r>
                    </a:p>
                  </a:txBody>
                  <a:tcPr marL="6350" marR="6350" marT="6350" marB="0" anchor="b"/>
                </a:tc>
                <a:extLst>
                  <a:ext uri="{0D108BD9-81ED-4DB2-BD59-A6C34878D82A}">
                    <a16:rowId xmlns:a16="http://schemas.microsoft.com/office/drawing/2014/main" val="445785086"/>
                  </a:ext>
                </a:extLst>
              </a:tr>
              <a:tr h="190500">
                <a:tc>
                  <a:txBody>
                    <a:bodyPr/>
                    <a:lstStyle/>
                    <a:p>
                      <a:pPr algn="l" fontAlgn="b"/>
                      <a:r>
                        <a:rPr lang="en-US" sz="1000" b="1" u="none" strike="noStrike" dirty="0">
                          <a:solidFill>
                            <a:srgbClr val="000000"/>
                          </a:solidFill>
                          <a:effectLst/>
                          <a:latin typeface="+mn-lt"/>
                        </a:rPr>
                        <a:t>Lapeer</a:t>
                      </a:r>
                      <a:endParaRPr lang="en-US" sz="1000" b="1" i="0" u="none" strike="noStrike" dirty="0">
                        <a:solidFill>
                          <a:srgbClr val="000000"/>
                        </a:solidFill>
                        <a:effectLst/>
                        <a:latin typeface="+mn-lt"/>
                      </a:endParaRPr>
                    </a:p>
                  </a:txBody>
                  <a:tcPr marL="6350" marR="6350" marT="6350" marB="0" anchor="b"/>
                </a:tc>
                <a:tc>
                  <a:txBody>
                    <a:bodyPr/>
                    <a:lstStyle/>
                    <a:p>
                      <a:pPr algn="ctr" fontAlgn="b"/>
                      <a:r>
                        <a:rPr lang="en-US" sz="1000" b="1" i="0" u="none" strike="noStrike" dirty="0">
                          <a:solidFill>
                            <a:srgbClr val="000000"/>
                          </a:solidFill>
                          <a:effectLst/>
                          <a:latin typeface="+mn-lt"/>
                        </a:rPr>
                        <a:t>9.8%</a:t>
                      </a:r>
                    </a:p>
                  </a:txBody>
                  <a:tcPr marL="6350" marR="6350" marT="6350" marB="0" anchor="b"/>
                </a:tc>
                <a:extLst>
                  <a:ext uri="{0D108BD9-81ED-4DB2-BD59-A6C34878D82A}">
                    <a16:rowId xmlns:a16="http://schemas.microsoft.com/office/drawing/2014/main" val="664611899"/>
                  </a:ext>
                </a:extLst>
              </a:tr>
              <a:tr h="133810">
                <a:tc>
                  <a:txBody>
                    <a:bodyPr/>
                    <a:lstStyle/>
                    <a:p>
                      <a:pPr algn="l" fontAlgn="b"/>
                      <a:r>
                        <a:rPr lang="en-US" sz="1000" b="1" u="none" strike="noStrike" dirty="0">
                          <a:solidFill>
                            <a:srgbClr val="FF0000"/>
                          </a:solidFill>
                          <a:effectLst/>
                          <a:latin typeface="+mn-lt"/>
                        </a:rPr>
                        <a:t>Sanilac</a:t>
                      </a:r>
                      <a:endParaRPr lang="en-US" sz="1000" b="1" i="0" u="none" strike="noStrike" dirty="0">
                        <a:solidFill>
                          <a:srgbClr val="FF0000"/>
                        </a:solidFill>
                        <a:effectLst/>
                        <a:latin typeface="+mn-lt"/>
                      </a:endParaRPr>
                    </a:p>
                  </a:txBody>
                  <a:tcPr marL="6350" marR="6350" marT="6350" marB="0" anchor="b"/>
                </a:tc>
                <a:tc>
                  <a:txBody>
                    <a:bodyPr/>
                    <a:lstStyle/>
                    <a:p>
                      <a:pPr algn="ctr" fontAlgn="b"/>
                      <a:r>
                        <a:rPr lang="en-US" sz="1000" b="1" i="0" u="none" strike="noStrike" dirty="0">
                          <a:solidFill>
                            <a:srgbClr val="FF0000"/>
                          </a:solidFill>
                          <a:effectLst/>
                          <a:latin typeface="+mn-lt"/>
                        </a:rPr>
                        <a:t>14.0%</a:t>
                      </a:r>
                    </a:p>
                  </a:txBody>
                  <a:tcPr marL="6350" marR="6350" marT="6350" marB="0" anchor="b"/>
                </a:tc>
                <a:extLst>
                  <a:ext uri="{0D108BD9-81ED-4DB2-BD59-A6C34878D82A}">
                    <a16:rowId xmlns:a16="http://schemas.microsoft.com/office/drawing/2014/main" val="3308537547"/>
                  </a:ext>
                </a:extLst>
              </a:tr>
              <a:tr h="158750">
                <a:tc>
                  <a:txBody>
                    <a:bodyPr/>
                    <a:lstStyle/>
                    <a:p>
                      <a:pPr algn="l" fontAlgn="b"/>
                      <a:r>
                        <a:rPr lang="en-US" sz="1000" b="1" u="none" strike="noStrike">
                          <a:solidFill>
                            <a:srgbClr val="000000"/>
                          </a:solidFill>
                          <a:effectLst/>
                          <a:latin typeface="+mn-lt"/>
                        </a:rPr>
                        <a:t>Tuscola</a:t>
                      </a:r>
                      <a:endParaRPr lang="en-US" sz="1000" b="1" i="0" u="none" strike="noStrike">
                        <a:solidFill>
                          <a:srgbClr val="000000"/>
                        </a:solidFill>
                        <a:effectLst/>
                        <a:latin typeface="+mn-lt"/>
                      </a:endParaRPr>
                    </a:p>
                  </a:txBody>
                  <a:tcPr marL="6350" marR="6350" marT="6350" marB="0" anchor="b"/>
                </a:tc>
                <a:tc>
                  <a:txBody>
                    <a:bodyPr/>
                    <a:lstStyle/>
                    <a:p>
                      <a:pPr algn="ctr" fontAlgn="b"/>
                      <a:r>
                        <a:rPr lang="en-US" sz="1000" b="1" i="0" u="none" strike="noStrike" dirty="0">
                          <a:solidFill>
                            <a:srgbClr val="000000"/>
                          </a:solidFill>
                          <a:effectLst/>
                          <a:latin typeface="+mn-lt"/>
                        </a:rPr>
                        <a:t>12.6%</a:t>
                      </a:r>
                    </a:p>
                  </a:txBody>
                  <a:tcPr marL="6350" marR="6350" marT="6350" marB="0" anchor="b"/>
                </a:tc>
                <a:extLst>
                  <a:ext uri="{0D108BD9-81ED-4DB2-BD59-A6C34878D82A}">
                    <a16:rowId xmlns:a16="http://schemas.microsoft.com/office/drawing/2014/main" val="4108495111"/>
                  </a:ext>
                </a:extLst>
              </a:tr>
            </a:tbl>
          </a:graphicData>
        </a:graphic>
      </p:graphicFrame>
      <p:pic>
        <p:nvPicPr>
          <p:cNvPr id="3" name="Picture 2">
            <a:extLst>
              <a:ext uri="{FF2B5EF4-FFF2-40B4-BE49-F238E27FC236}">
                <a16:creationId xmlns:a16="http://schemas.microsoft.com/office/drawing/2014/main" id="{475EF62A-E948-403D-8321-D5BA87CCF1CB}"/>
              </a:ext>
            </a:extLst>
          </p:cNvPr>
          <p:cNvPicPr>
            <a:picLocks noChangeAspect="1"/>
          </p:cNvPicPr>
          <p:nvPr/>
        </p:nvPicPr>
        <p:blipFill>
          <a:blip r:embed="rId2"/>
          <a:stretch>
            <a:fillRect/>
          </a:stretch>
        </p:blipFill>
        <p:spPr>
          <a:xfrm>
            <a:off x="772799" y="965799"/>
            <a:ext cx="6876447" cy="3723708"/>
          </a:xfrm>
          <a:prstGeom prst="rect">
            <a:avLst/>
          </a:prstGeom>
        </p:spPr>
      </p:pic>
    </p:spTree>
    <p:extLst>
      <p:ext uri="{BB962C8B-B14F-4D97-AF65-F5344CB8AC3E}">
        <p14:creationId xmlns:p14="http://schemas.microsoft.com/office/powerpoint/2010/main" val="2663917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D97E488-B805-44EA-94A6-5E1CDCACB7B5}"/>
              </a:ext>
            </a:extLst>
          </p:cNvPr>
          <p:cNvGraphicFramePr>
            <a:graphicFrameLocks noGrp="1"/>
          </p:cNvGraphicFramePr>
          <p:nvPr>
            <p:extLst>
              <p:ext uri="{D42A27DB-BD31-4B8C-83A1-F6EECF244321}">
                <p14:modId xmlns:p14="http://schemas.microsoft.com/office/powerpoint/2010/main" val="3100170461"/>
              </p:ext>
            </p:extLst>
          </p:nvPr>
        </p:nvGraphicFramePr>
        <p:xfrm>
          <a:off x="411678" y="5845792"/>
          <a:ext cx="2351314" cy="365760"/>
        </p:xfrm>
        <a:graphic>
          <a:graphicData uri="http://schemas.openxmlformats.org/drawingml/2006/table">
            <a:tbl>
              <a:tblPr/>
              <a:tblGrid>
                <a:gridCol w="2351314">
                  <a:extLst>
                    <a:ext uri="{9D8B030D-6E8A-4147-A177-3AD203B41FA5}">
                      <a16:colId xmlns:a16="http://schemas.microsoft.com/office/drawing/2014/main" val="1826688423"/>
                    </a:ext>
                  </a:extLst>
                </a:gridCol>
              </a:tblGrid>
              <a:tr h="64820">
                <a:tc>
                  <a:txBody>
                    <a:bodyPr/>
                    <a:lstStyle/>
                    <a:p>
                      <a:pPr marL="0" marR="0" lvl="0" indent="0" algn="l" defTabSz="457207" rtl="0" eaLnBrk="1" fontAlgn="b"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Arial" panose="020B0604020202020204" pitchFamily="34" charset="0"/>
                        </a:rPr>
                        <a:t>U.S. Census 2023</a:t>
                      </a:r>
                    </a:p>
                  </a:txBody>
                  <a:tcPr marL="0" marR="0" marT="0" marB="0"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572548166"/>
                  </a:ext>
                </a:extLst>
              </a:tr>
              <a:tr h="86426">
                <a:tc>
                  <a:txBody>
                    <a:bodyPr/>
                    <a:lstStyle/>
                    <a:p>
                      <a:pPr algn="l" fontAlgn="b"/>
                      <a:r>
                        <a:rPr kumimoji="0" lang="en-US" sz="1200" b="0" i="0" u="sng" strike="noStrike" kern="1200" cap="none" spc="0" normalizeH="0" baseline="0" noProof="0" dirty="0">
                          <a:ln>
                            <a:noFill/>
                          </a:ln>
                          <a:solidFill>
                            <a:schemeClr val="tx1"/>
                          </a:solidFill>
                          <a:effectLst/>
                          <a:uLnTx/>
                          <a:uFillTx/>
                          <a:latin typeface="+mn-lt"/>
                          <a:ea typeface="+mn-ea"/>
                          <a:cs typeface="+mn-cs"/>
                          <a:hlinkClick r:id="rId2">
                            <a:extLst>
                              <a:ext uri="{A12FA001-AC4F-418D-AE19-62706E023703}">
                                <ahyp:hlinkClr xmlns:ahyp="http://schemas.microsoft.com/office/drawing/2018/hyperlinkcolor" val="tx"/>
                              </a:ext>
                            </a:extLst>
                          </a:hlinkClick>
                        </a:rPr>
                        <a:t>https://data.census.gov/table</a:t>
                      </a:r>
                      <a:endParaRPr lang="en-US" sz="1200" b="0" i="0" u="none" strike="noStrike" dirty="0">
                        <a:solidFill>
                          <a:schemeClr val="tx1"/>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4275243499"/>
                  </a:ext>
                </a:extLst>
              </a:tr>
            </a:tbl>
          </a:graphicData>
        </a:graphic>
      </p:graphicFrame>
      <p:graphicFrame>
        <p:nvGraphicFramePr>
          <p:cNvPr id="5" name="Table 4">
            <a:extLst>
              <a:ext uri="{FF2B5EF4-FFF2-40B4-BE49-F238E27FC236}">
                <a16:creationId xmlns:a16="http://schemas.microsoft.com/office/drawing/2014/main" id="{68489D2C-3551-B503-837A-7899E77ED708}"/>
              </a:ext>
            </a:extLst>
          </p:cNvPr>
          <p:cNvGraphicFramePr>
            <a:graphicFrameLocks noGrp="1"/>
          </p:cNvGraphicFramePr>
          <p:nvPr>
            <p:extLst>
              <p:ext uri="{D42A27DB-BD31-4B8C-83A1-F6EECF244321}">
                <p14:modId xmlns:p14="http://schemas.microsoft.com/office/powerpoint/2010/main" val="4214059465"/>
              </p:ext>
            </p:extLst>
          </p:nvPr>
        </p:nvGraphicFramePr>
        <p:xfrm>
          <a:off x="5410596" y="4721573"/>
          <a:ext cx="2311400" cy="1365250"/>
        </p:xfrm>
        <a:graphic>
          <a:graphicData uri="http://schemas.openxmlformats.org/drawingml/2006/table">
            <a:tbl>
              <a:tblPr>
                <a:tableStyleId>{5C22544A-7EE6-4342-B048-85BDC9FD1C3A}</a:tableStyleId>
              </a:tblPr>
              <a:tblGrid>
                <a:gridCol w="1284111">
                  <a:extLst>
                    <a:ext uri="{9D8B030D-6E8A-4147-A177-3AD203B41FA5}">
                      <a16:colId xmlns:a16="http://schemas.microsoft.com/office/drawing/2014/main" val="1347160402"/>
                    </a:ext>
                  </a:extLst>
                </a:gridCol>
                <a:gridCol w="1027289">
                  <a:extLst>
                    <a:ext uri="{9D8B030D-6E8A-4147-A177-3AD203B41FA5}">
                      <a16:colId xmlns:a16="http://schemas.microsoft.com/office/drawing/2014/main" val="2961769715"/>
                    </a:ext>
                  </a:extLst>
                </a:gridCol>
              </a:tblGrid>
              <a:tr h="165100">
                <a:tc gridSpan="2">
                  <a:txBody>
                    <a:bodyPr/>
                    <a:lstStyle/>
                    <a:p>
                      <a:pPr algn="ctr" fontAlgn="ctr"/>
                      <a:r>
                        <a:rPr lang="en-US" sz="1000" b="1" u="none" strike="noStrike" dirty="0">
                          <a:solidFill>
                            <a:srgbClr val="000000"/>
                          </a:solidFill>
                          <a:effectLst/>
                          <a:latin typeface="+mn-lt"/>
                        </a:rPr>
                        <a:t>Percent of Children Under Age 5 in Living in Poverty(5 Year Estimate)</a:t>
                      </a:r>
                      <a:endParaRPr lang="en-US" sz="1000" b="1" i="0" u="none" strike="noStrike" dirty="0">
                        <a:solidFill>
                          <a:srgbClr val="000000"/>
                        </a:solidFill>
                        <a:effectLst/>
                        <a:latin typeface="+mn-lt"/>
                      </a:endParaRPr>
                    </a:p>
                  </a:txBody>
                  <a:tcPr marL="6350" marR="6350" marT="6350" marB="0" anchor="ctr"/>
                </a:tc>
                <a:tc hMerge="1">
                  <a:txBody>
                    <a:bodyPr/>
                    <a:lstStyle/>
                    <a:p>
                      <a:endParaRPr lang="en-US"/>
                    </a:p>
                  </a:txBody>
                  <a:tcPr/>
                </a:tc>
                <a:extLst>
                  <a:ext uri="{0D108BD9-81ED-4DB2-BD59-A6C34878D82A}">
                    <a16:rowId xmlns:a16="http://schemas.microsoft.com/office/drawing/2014/main" val="2922040284"/>
                  </a:ext>
                </a:extLst>
              </a:tr>
              <a:tr h="165100">
                <a:tc>
                  <a:txBody>
                    <a:bodyPr/>
                    <a:lstStyle/>
                    <a:p>
                      <a:pPr algn="l" fontAlgn="b"/>
                      <a:r>
                        <a:rPr lang="en-US" sz="1000" b="1" u="none" strike="noStrike" dirty="0">
                          <a:solidFill>
                            <a:srgbClr val="000000"/>
                          </a:solidFill>
                          <a:effectLst/>
                          <a:latin typeface="+mn-lt"/>
                        </a:rPr>
                        <a:t> </a:t>
                      </a:r>
                      <a:endParaRPr lang="en-US" sz="1000" b="1" i="0" u="none" strike="noStrike" dirty="0">
                        <a:solidFill>
                          <a:srgbClr val="000000"/>
                        </a:solidFill>
                        <a:effectLst/>
                        <a:latin typeface="+mn-lt"/>
                      </a:endParaRPr>
                    </a:p>
                  </a:txBody>
                  <a:tcPr marL="6350" marR="6350" marT="6350" marB="0" anchor="b"/>
                </a:tc>
                <a:tc>
                  <a:txBody>
                    <a:bodyPr/>
                    <a:lstStyle/>
                    <a:p>
                      <a:pPr algn="ctr" fontAlgn="ctr"/>
                      <a:r>
                        <a:rPr lang="en-US" sz="1000" b="1" u="none" strike="noStrike" dirty="0">
                          <a:solidFill>
                            <a:srgbClr val="000000"/>
                          </a:solidFill>
                          <a:effectLst/>
                          <a:latin typeface="+mn-lt"/>
                        </a:rPr>
                        <a:t>2023</a:t>
                      </a:r>
                      <a:endParaRPr lang="en-US" sz="1000" b="1"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21931982"/>
                  </a:ext>
                </a:extLst>
              </a:tr>
              <a:tr h="177800">
                <a:tc>
                  <a:txBody>
                    <a:bodyPr/>
                    <a:lstStyle/>
                    <a:p>
                      <a:pPr algn="l" fontAlgn="b"/>
                      <a:r>
                        <a:rPr lang="en-US" sz="1000" b="1" u="none" strike="noStrike" dirty="0">
                          <a:solidFill>
                            <a:srgbClr val="000000"/>
                          </a:solidFill>
                          <a:effectLst/>
                          <a:latin typeface="+mn-lt"/>
                        </a:rPr>
                        <a:t>Michigan</a:t>
                      </a:r>
                      <a:endParaRPr lang="en-US" sz="1000" b="1" i="0" u="none" strike="noStrike" dirty="0">
                        <a:solidFill>
                          <a:srgbClr val="000000"/>
                        </a:solidFill>
                        <a:effectLst/>
                        <a:latin typeface="+mn-lt"/>
                      </a:endParaRPr>
                    </a:p>
                  </a:txBody>
                  <a:tcPr marL="6350" marR="6350" marT="6350" marB="0" anchor="b"/>
                </a:tc>
                <a:tc>
                  <a:txBody>
                    <a:bodyPr/>
                    <a:lstStyle/>
                    <a:p>
                      <a:pPr algn="ctr" fontAlgn="ctr"/>
                      <a:r>
                        <a:rPr lang="en-US" sz="1000" b="1" i="0" u="none" strike="noStrike" dirty="0">
                          <a:solidFill>
                            <a:srgbClr val="000000"/>
                          </a:solidFill>
                          <a:effectLst/>
                          <a:latin typeface="+mn-lt"/>
                        </a:rPr>
                        <a:t>19.3%</a:t>
                      </a:r>
                    </a:p>
                  </a:txBody>
                  <a:tcPr marL="6350" marR="6350" marT="6350" marB="0" anchor="ctr"/>
                </a:tc>
                <a:extLst>
                  <a:ext uri="{0D108BD9-81ED-4DB2-BD59-A6C34878D82A}">
                    <a16:rowId xmlns:a16="http://schemas.microsoft.com/office/drawing/2014/main" val="1372325330"/>
                  </a:ext>
                </a:extLst>
              </a:tr>
              <a:tr h="177800">
                <a:tc>
                  <a:txBody>
                    <a:bodyPr/>
                    <a:lstStyle/>
                    <a:p>
                      <a:pPr algn="l" fontAlgn="b"/>
                      <a:r>
                        <a:rPr lang="en-US" sz="1000" b="1" u="none" strike="noStrike">
                          <a:solidFill>
                            <a:srgbClr val="000000"/>
                          </a:solidFill>
                          <a:effectLst/>
                          <a:latin typeface="+mn-lt"/>
                        </a:rPr>
                        <a:t>Huron</a:t>
                      </a:r>
                      <a:endParaRPr lang="en-US" sz="1000" b="1" i="0" u="none" strike="noStrike">
                        <a:solidFill>
                          <a:srgbClr val="000000"/>
                        </a:solidFill>
                        <a:effectLst/>
                        <a:latin typeface="+mn-lt"/>
                      </a:endParaRPr>
                    </a:p>
                  </a:txBody>
                  <a:tcPr marL="6350" marR="6350" marT="6350" marB="0" anchor="b"/>
                </a:tc>
                <a:tc>
                  <a:txBody>
                    <a:bodyPr/>
                    <a:lstStyle/>
                    <a:p>
                      <a:pPr algn="ctr" fontAlgn="ctr"/>
                      <a:r>
                        <a:rPr lang="en-US" sz="1000" b="1" i="0" u="none" strike="noStrike" dirty="0">
                          <a:solidFill>
                            <a:srgbClr val="000000"/>
                          </a:solidFill>
                          <a:effectLst/>
                          <a:latin typeface="+mn-lt"/>
                        </a:rPr>
                        <a:t>12.2%</a:t>
                      </a:r>
                    </a:p>
                  </a:txBody>
                  <a:tcPr marL="6350" marR="6350" marT="6350" marB="0" anchor="ctr"/>
                </a:tc>
                <a:extLst>
                  <a:ext uri="{0D108BD9-81ED-4DB2-BD59-A6C34878D82A}">
                    <a16:rowId xmlns:a16="http://schemas.microsoft.com/office/drawing/2014/main" val="3417302406"/>
                  </a:ext>
                </a:extLst>
              </a:tr>
              <a:tr h="177800">
                <a:tc>
                  <a:txBody>
                    <a:bodyPr/>
                    <a:lstStyle/>
                    <a:p>
                      <a:pPr algn="l" fontAlgn="b"/>
                      <a:r>
                        <a:rPr lang="en-US" sz="1000" b="1" u="none" strike="noStrike">
                          <a:solidFill>
                            <a:srgbClr val="000000"/>
                          </a:solidFill>
                          <a:effectLst/>
                          <a:latin typeface="+mn-lt"/>
                        </a:rPr>
                        <a:t>Lapeer</a:t>
                      </a:r>
                      <a:endParaRPr lang="en-US" sz="1000" b="1" i="0" u="none" strike="noStrike">
                        <a:solidFill>
                          <a:srgbClr val="000000"/>
                        </a:solidFill>
                        <a:effectLst/>
                        <a:latin typeface="+mn-lt"/>
                      </a:endParaRPr>
                    </a:p>
                  </a:txBody>
                  <a:tcPr marL="6350" marR="6350" marT="6350" marB="0" anchor="b"/>
                </a:tc>
                <a:tc>
                  <a:txBody>
                    <a:bodyPr/>
                    <a:lstStyle/>
                    <a:p>
                      <a:pPr algn="ctr" fontAlgn="ctr"/>
                      <a:r>
                        <a:rPr lang="en-US" sz="1000" b="1" i="0" u="none" strike="noStrike" dirty="0">
                          <a:solidFill>
                            <a:srgbClr val="000000"/>
                          </a:solidFill>
                          <a:effectLst/>
                          <a:latin typeface="+mn-lt"/>
                        </a:rPr>
                        <a:t>14.2%</a:t>
                      </a:r>
                    </a:p>
                  </a:txBody>
                  <a:tcPr marL="6350" marR="6350" marT="6350" marB="0" anchor="ctr"/>
                </a:tc>
                <a:extLst>
                  <a:ext uri="{0D108BD9-81ED-4DB2-BD59-A6C34878D82A}">
                    <a16:rowId xmlns:a16="http://schemas.microsoft.com/office/drawing/2014/main" val="2324177123"/>
                  </a:ext>
                </a:extLst>
              </a:tr>
              <a:tr h="177800">
                <a:tc>
                  <a:txBody>
                    <a:bodyPr/>
                    <a:lstStyle/>
                    <a:p>
                      <a:pPr algn="l" fontAlgn="b"/>
                      <a:r>
                        <a:rPr lang="en-US" sz="1000" b="1" u="none" strike="noStrike">
                          <a:solidFill>
                            <a:srgbClr val="FF0000"/>
                          </a:solidFill>
                          <a:effectLst/>
                          <a:latin typeface="+mn-lt"/>
                        </a:rPr>
                        <a:t>Sanilac</a:t>
                      </a:r>
                      <a:endParaRPr lang="en-US" sz="1000" b="1" i="0" u="none" strike="noStrike">
                        <a:solidFill>
                          <a:srgbClr val="FF0000"/>
                        </a:solidFill>
                        <a:effectLst/>
                        <a:latin typeface="+mn-lt"/>
                      </a:endParaRPr>
                    </a:p>
                  </a:txBody>
                  <a:tcPr marL="6350" marR="6350" marT="6350" marB="0" anchor="b"/>
                </a:tc>
                <a:tc>
                  <a:txBody>
                    <a:bodyPr/>
                    <a:lstStyle/>
                    <a:p>
                      <a:pPr algn="ctr" fontAlgn="ctr"/>
                      <a:r>
                        <a:rPr lang="en-US" sz="1000" b="1" i="0" u="none" strike="noStrike" dirty="0">
                          <a:solidFill>
                            <a:srgbClr val="FF0000"/>
                          </a:solidFill>
                          <a:effectLst/>
                          <a:latin typeface="+mn-lt"/>
                        </a:rPr>
                        <a:t>28.2%</a:t>
                      </a:r>
                    </a:p>
                  </a:txBody>
                  <a:tcPr marL="6350" marR="6350" marT="6350" marB="0" anchor="ctr"/>
                </a:tc>
                <a:extLst>
                  <a:ext uri="{0D108BD9-81ED-4DB2-BD59-A6C34878D82A}">
                    <a16:rowId xmlns:a16="http://schemas.microsoft.com/office/drawing/2014/main" val="818149830"/>
                  </a:ext>
                </a:extLst>
              </a:tr>
              <a:tr h="177800">
                <a:tc>
                  <a:txBody>
                    <a:bodyPr/>
                    <a:lstStyle/>
                    <a:p>
                      <a:pPr algn="l" fontAlgn="b"/>
                      <a:r>
                        <a:rPr lang="en-US" sz="1000" b="1" u="none" strike="noStrike">
                          <a:solidFill>
                            <a:srgbClr val="000000"/>
                          </a:solidFill>
                          <a:effectLst/>
                          <a:latin typeface="+mn-lt"/>
                        </a:rPr>
                        <a:t>Tuscola</a:t>
                      </a:r>
                      <a:endParaRPr lang="en-US" sz="1000" b="1" i="0" u="none" strike="noStrike">
                        <a:solidFill>
                          <a:srgbClr val="000000"/>
                        </a:solidFill>
                        <a:effectLst/>
                        <a:latin typeface="+mn-lt"/>
                      </a:endParaRPr>
                    </a:p>
                  </a:txBody>
                  <a:tcPr marL="6350" marR="6350" marT="6350" marB="0" anchor="b"/>
                </a:tc>
                <a:tc>
                  <a:txBody>
                    <a:bodyPr/>
                    <a:lstStyle/>
                    <a:p>
                      <a:pPr algn="ctr" fontAlgn="ctr"/>
                      <a:r>
                        <a:rPr lang="en-US" sz="1000" b="1" i="0" u="none" strike="noStrike" dirty="0">
                          <a:solidFill>
                            <a:srgbClr val="000000"/>
                          </a:solidFill>
                          <a:effectLst/>
                          <a:latin typeface="+mn-lt"/>
                        </a:rPr>
                        <a:t>13.0%</a:t>
                      </a:r>
                    </a:p>
                  </a:txBody>
                  <a:tcPr marL="6350" marR="6350" marT="6350" marB="0" anchor="ctr"/>
                </a:tc>
                <a:extLst>
                  <a:ext uri="{0D108BD9-81ED-4DB2-BD59-A6C34878D82A}">
                    <a16:rowId xmlns:a16="http://schemas.microsoft.com/office/drawing/2014/main" val="1614768556"/>
                  </a:ext>
                </a:extLst>
              </a:tr>
            </a:tbl>
          </a:graphicData>
        </a:graphic>
      </p:graphicFrame>
      <p:pic>
        <p:nvPicPr>
          <p:cNvPr id="7" name="Picture 6">
            <a:extLst>
              <a:ext uri="{FF2B5EF4-FFF2-40B4-BE49-F238E27FC236}">
                <a16:creationId xmlns:a16="http://schemas.microsoft.com/office/drawing/2014/main" id="{6ECEB94C-1454-0EEA-3585-94C1CD027F6C}"/>
              </a:ext>
            </a:extLst>
          </p:cNvPr>
          <p:cNvPicPr>
            <a:picLocks noChangeAspect="1"/>
          </p:cNvPicPr>
          <p:nvPr/>
        </p:nvPicPr>
        <p:blipFill>
          <a:blip r:embed="rId3"/>
          <a:stretch>
            <a:fillRect/>
          </a:stretch>
        </p:blipFill>
        <p:spPr>
          <a:xfrm>
            <a:off x="1283037" y="771177"/>
            <a:ext cx="5999063" cy="3802915"/>
          </a:xfrm>
          <a:prstGeom prst="rect">
            <a:avLst/>
          </a:prstGeom>
        </p:spPr>
      </p:pic>
    </p:spTree>
    <p:extLst>
      <p:ext uri="{BB962C8B-B14F-4D97-AF65-F5344CB8AC3E}">
        <p14:creationId xmlns:p14="http://schemas.microsoft.com/office/powerpoint/2010/main" val="3876599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D42650-B302-46B8-8C62-E1B3D58D7CAD}"/>
              </a:ext>
            </a:extLst>
          </p:cNvPr>
          <p:cNvSpPr txBox="1"/>
          <p:nvPr/>
        </p:nvSpPr>
        <p:spPr>
          <a:xfrm>
            <a:off x="349561" y="5918840"/>
            <a:ext cx="7371119" cy="523220"/>
          </a:xfrm>
          <a:prstGeom prst="rect">
            <a:avLst/>
          </a:prstGeom>
          <a:noFill/>
        </p:spPr>
        <p:txBody>
          <a:bodyPr wrap="square">
            <a:spAutoFit/>
          </a:bodyPr>
          <a:lstStyle/>
          <a:p>
            <a:r>
              <a:rPr lang="en-US" sz="1400" b="0" i="0" u="none" strike="noStrike" dirty="0">
                <a:effectLst/>
                <a:latin typeface="Arial" panose="020B0604020202020204" pitchFamily="34" charset="0"/>
              </a:rPr>
              <a:t>United Way- ALICE Report (Assets Limited Income Constrained Employed)  2024 Report </a:t>
            </a:r>
            <a:r>
              <a:rPr lang="en-US" sz="1400" b="0" i="0" u="sng" strike="noStrike" dirty="0">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https://unitedforalice.org/state-reports</a:t>
            </a:r>
            <a:r>
              <a:rPr lang="en-US" sz="1400" dirty="0">
                <a:latin typeface="Arial" panose="020B0604020202020204" pitchFamily="34" charset="0"/>
                <a:cs typeface="Arial" panose="020B0604020202020204" pitchFamily="34" charset="0"/>
              </a:rPr>
              <a:t> </a:t>
            </a:r>
          </a:p>
        </p:txBody>
      </p:sp>
      <p:graphicFrame>
        <p:nvGraphicFramePr>
          <p:cNvPr id="5" name="Table 4">
            <a:extLst>
              <a:ext uri="{FF2B5EF4-FFF2-40B4-BE49-F238E27FC236}">
                <a16:creationId xmlns:a16="http://schemas.microsoft.com/office/drawing/2014/main" id="{BF3B77D9-F972-7B46-E186-A9018C62F3BF}"/>
              </a:ext>
            </a:extLst>
          </p:cNvPr>
          <p:cNvGraphicFramePr>
            <a:graphicFrameLocks noGrp="1"/>
          </p:cNvGraphicFramePr>
          <p:nvPr>
            <p:extLst>
              <p:ext uri="{D42A27DB-BD31-4B8C-83A1-F6EECF244321}">
                <p14:modId xmlns:p14="http://schemas.microsoft.com/office/powerpoint/2010/main" val="3301290778"/>
              </p:ext>
            </p:extLst>
          </p:nvPr>
        </p:nvGraphicFramePr>
        <p:xfrm>
          <a:off x="5978346" y="4249681"/>
          <a:ext cx="2311400" cy="1365250"/>
        </p:xfrm>
        <a:graphic>
          <a:graphicData uri="http://schemas.openxmlformats.org/drawingml/2006/table">
            <a:tbl>
              <a:tblPr>
                <a:tableStyleId>{5C22544A-7EE6-4342-B048-85BDC9FD1C3A}</a:tableStyleId>
              </a:tblPr>
              <a:tblGrid>
                <a:gridCol w="1284111">
                  <a:extLst>
                    <a:ext uri="{9D8B030D-6E8A-4147-A177-3AD203B41FA5}">
                      <a16:colId xmlns:a16="http://schemas.microsoft.com/office/drawing/2014/main" val="1823304785"/>
                    </a:ext>
                  </a:extLst>
                </a:gridCol>
                <a:gridCol w="1027289">
                  <a:extLst>
                    <a:ext uri="{9D8B030D-6E8A-4147-A177-3AD203B41FA5}">
                      <a16:colId xmlns:a16="http://schemas.microsoft.com/office/drawing/2014/main" val="2555147504"/>
                    </a:ext>
                  </a:extLst>
                </a:gridCol>
              </a:tblGrid>
              <a:tr h="165100">
                <a:tc gridSpan="2">
                  <a:txBody>
                    <a:bodyPr/>
                    <a:lstStyle/>
                    <a:p>
                      <a:pPr algn="ctr" fontAlgn="ctr"/>
                      <a:r>
                        <a:rPr lang="en-US" sz="1000" b="1" u="none" strike="noStrike" dirty="0">
                          <a:solidFill>
                            <a:srgbClr val="000000"/>
                          </a:solidFill>
                          <a:effectLst/>
                          <a:latin typeface="+mn-lt"/>
                        </a:rPr>
                        <a:t>Percent of households below ALICE Threshold</a:t>
                      </a:r>
                      <a:endParaRPr lang="en-US" sz="1000" b="1" i="0" u="none" strike="noStrike" dirty="0">
                        <a:solidFill>
                          <a:srgbClr val="000000"/>
                        </a:solidFill>
                        <a:effectLst/>
                        <a:latin typeface="+mn-lt"/>
                      </a:endParaRPr>
                    </a:p>
                  </a:txBody>
                  <a:tcPr marL="6350" marR="6350" marT="6350" marB="0" anchor="ctr"/>
                </a:tc>
                <a:tc hMerge="1">
                  <a:txBody>
                    <a:bodyPr/>
                    <a:lstStyle/>
                    <a:p>
                      <a:endParaRPr lang="en-US"/>
                    </a:p>
                  </a:txBody>
                  <a:tcPr/>
                </a:tc>
                <a:extLst>
                  <a:ext uri="{0D108BD9-81ED-4DB2-BD59-A6C34878D82A}">
                    <a16:rowId xmlns:a16="http://schemas.microsoft.com/office/drawing/2014/main" val="3998182922"/>
                  </a:ext>
                </a:extLst>
              </a:tr>
              <a:tr h="165100">
                <a:tc>
                  <a:txBody>
                    <a:bodyPr/>
                    <a:lstStyle/>
                    <a:p>
                      <a:pPr algn="l" fontAlgn="b"/>
                      <a:r>
                        <a:rPr lang="en-US" sz="1000" b="1" u="none" strike="noStrike" dirty="0">
                          <a:solidFill>
                            <a:srgbClr val="000000"/>
                          </a:solidFill>
                          <a:effectLst/>
                          <a:latin typeface="+mn-lt"/>
                        </a:rPr>
                        <a:t> </a:t>
                      </a:r>
                      <a:endParaRPr lang="en-US" sz="1000" b="1" i="0" u="none" strike="noStrike" dirty="0">
                        <a:solidFill>
                          <a:srgbClr val="000000"/>
                        </a:solidFill>
                        <a:effectLst/>
                        <a:latin typeface="+mn-lt"/>
                      </a:endParaRPr>
                    </a:p>
                  </a:txBody>
                  <a:tcPr marL="6350" marR="6350" marT="6350" marB="0" anchor="b"/>
                </a:tc>
                <a:tc>
                  <a:txBody>
                    <a:bodyPr/>
                    <a:lstStyle/>
                    <a:p>
                      <a:pPr algn="ctr" fontAlgn="ctr"/>
                      <a:r>
                        <a:rPr lang="en-US" sz="1000" b="1" u="none" strike="noStrike" dirty="0">
                          <a:solidFill>
                            <a:srgbClr val="000000"/>
                          </a:solidFill>
                          <a:effectLst/>
                          <a:latin typeface="+mn-lt"/>
                        </a:rPr>
                        <a:t>2022</a:t>
                      </a:r>
                      <a:endParaRPr lang="en-US" sz="1000" b="1"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385138349"/>
                  </a:ext>
                </a:extLst>
              </a:tr>
              <a:tr h="177800">
                <a:tc>
                  <a:txBody>
                    <a:bodyPr/>
                    <a:lstStyle/>
                    <a:p>
                      <a:pPr algn="l" fontAlgn="b"/>
                      <a:r>
                        <a:rPr lang="en-US" sz="1000" b="1" u="none" strike="noStrike" dirty="0">
                          <a:solidFill>
                            <a:srgbClr val="000000"/>
                          </a:solidFill>
                          <a:effectLst/>
                          <a:latin typeface="+mn-lt"/>
                        </a:rPr>
                        <a:t>Michigan</a:t>
                      </a:r>
                      <a:endParaRPr lang="en-US" sz="1000" b="1" i="0" u="none" strike="noStrike" dirty="0">
                        <a:solidFill>
                          <a:srgbClr val="000000"/>
                        </a:solidFill>
                        <a:effectLst/>
                        <a:latin typeface="+mn-lt"/>
                      </a:endParaRPr>
                    </a:p>
                  </a:txBody>
                  <a:tcPr marL="6350" marR="6350" marT="6350" marB="0" anchor="b"/>
                </a:tc>
                <a:tc>
                  <a:txBody>
                    <a:bodyPr/>
                    <a:lstStyle/>
                    <a:p>
                      <a:pPr algn="ctr" fontAlgn="ctr"/>
                      <a:r>
                        <a:rPr lang="en-US" sz="1000" b="1" i="0" u="none" strike="noStrike" dirty="0">
                          <a:solidFill>
                            <a:srgbClr val="000000"/>
                          </a:solidFill>
                          <a:effectLst/>
                          <a:latin typeface="+mn-lt"/>
                        </a:rPr>
                        <a:t>41%</a:t>
                      </a:r>
                    </a:p>
                  </a:txBody>
                  <a:tcPr marL="6350" marR="6350" marT="6350" marB="0" anchor="ctr"/>
                </a:tc>
                <a:extLst>
                  <a:ext uri="{0D108BD9-81ED-4DB2-BD59-A6C34878D82A}">
                    <a16:rowId xmlns:a16="http://schemas.microsoft.com/office/drawing/2014/main" val="3150330814"/>
                  </a:ext>
                </a:extLst>
              </a:tr>
              <a:tr h="177800">
                <a:tc>
                  <a:txBody>
                    <a:bodyPr/>
                    <a:lstStyle/>
                    <a:p>
                      <a:pPr algn="l" fontAlgn="b"/>
                      <a:r>
                        <a:rPr lang="en-US" sz="1000" b="1" u="none" strike="noStrike" dirty="0">
                          <a:solidFill>
                            <a:srgbClr val="000000"/>
                          </a:solidFill>
                          <a:effectLst/>
                          <a:latin typeface="+mn-lt"/>
                        </a:rPr>
                        <a:t>Huron</a:t>
                      </a:r>
                      <a:endParaRPr lang="en-US" sz="1000" b="1" i="0" u="none" strike="noStrike" dirty="0">
                        <a:solidFill>
                          <a:srgbClr val="000000"/>
                        </a:solidFill>
                        <a:effectLst/>
                        <a:latin typeface="+mn-lt"/>
                      </a:endParaRPr>
                    </a:p>
                  </a:txBody>
                  <a:tcPr marL="6350" marR="6350" marT="6350" marB="0" anchor="b"/>
                </a:tc>
                <a:tc>
                  <a:txBody>
                    <a:bodyPr/>
                    <a:lstStyle/>
                    <a:p>
                      <a:pPr algn="ctr" fontAlgn="ctr"/>
                      <a:r>
                        <a:rPr lang="en-US" sz="1000" b="1" i="0" u="none" strike="noStrike" dirty="0">
                          <a:solidFill>
                            <a:srgbClr val="000000"/>
                          </a:solidFill>
                          <a:effectLst/>
                          <a:latin typeface="+mn-lt"/>
                        </a:rPr>
                        <a:t>44%</a:t>
                      </a:r>
                    </a:p>
                  </a:txBody>
                  <a:tcPr marL="6350" marR="6350" marT="6350" marB="0" anchor="ctr"/>
                </a:tc>
                <a:extLst>
                  <a:ext uri="{0D108BD9-81ED-4DB2-BD59-A6C34878D82A}">
                    <a16:rowId xmlns:a16="http://schemas.microsoft.com/office/drawing/2014/main" val="3234199048"/>
                  </a:ext>
                </a:extLst>
              </a:tr>
              <a:tr h="177800">
                <a:tc>
                  <a:txBody>
                    <a:bodyPr/>
                    <a:lstStyle/>
                    <a:p>
                      <a:pPr algn="l" fontAlgn="b"/>
                      <a:r>
                        <a:rPr lang="en-US" sz="1000" b="1" u="none" strike="noStrike">
                          <a:solidFill>
                            <a:srgbClr val="000000"/>
                          </a:solidFill>
                          <a:effectLst/>
                          <a:latin typeface="+mn-lt"/>
                        </a:rPr>
                        <a:t>Lapeer</a:t>
                      </a:r>
                      <a:endParaRPr lang="en-US" sz="1000" b="1" i="0" u="none" strike="noStrike">
                        <a:solidFill>
                          <a:srgbClr val="000000"/>
                        </a:solidFill>
                        <a:effectLst/>
                        <a:latin typeface="+mn-lt"/>
                      </a:endParaRPr>
                    </a:p>
                  </a:txBody>
                  <a:tcPr marL="6350" marR="6350" marT="6350" marB="0" anchor="b"/>
                </a:tc>
                <a:tc>
                  <a:txBody>
                    <a:bodyPr/>
                    <a:lstStyle/>
                    <a:p>
                      <a:pPr algn="ctr" fontAlgn="ctr"/>
                      <a:r>
                        <a:rPr lang="en-US" sz="1000" b="1" i="0" u="none" strike="noStrike" dirty="0">
                          <a:solidFill>
                            <a:srgbClr val="000000"/>
                          </a:solidFill>
                          <a:effectLst/>
                          <a:latin typeface="+mn-lt"/>
                        </a:rPr>
                        <a:t>37%</a:t>
                      </a:r>
                    </a:p>
                  </a:txBody>
                  <a:tcPr marL="6350" marR="6350" marT="6350" marB="0" anchor="ctr"/>
                </a:tc>
                <a:extLst>
                  <a:ext uri="{0D108BD9-81ED-4DB2-BD59-A6C34878D82A}">
                    <a16:rowId xmlns:a16="http://schemas.microsoft.com/office/drawing/2014/main" val="3949710055"/>
                  </a:ext>
                </a:extLst>
              </a:tr>
              <a:tr h="177800">
                <a:tc>
                  <a:txBody>
                    <a:bodyPr/>
                    <a:lstStyle/>
                    <a:p>
                      <a:pPr algn="l" fontAlgn="b"/>
                      <a:r>
                        <a:rPr lang="en-US" sz="1000" b="1" u="none" strike="noStrike">
                          <a:solidFill>
                            <a:srgbClr val="FF0000"/>
                          </a:solidFill>
                          <a:effectLst/>
                          <a:latin typeface="+mn-lt"/>
                        </a:rPr>
                        <a:t>Sanilac</a:t>
                      </a:r>
                      <a:endParaRPr lang="en-US" sz="1000" b="1" i="0" u="none" strike="noStrike">
                        <a:solidFill>
                          <a:srgbClr val="FF0000"/>
                        </a:solidFill>
                        <a:effectLst/>
                        <a:latin typeface="+mn-lt"/>
                      </a:endParaRPr>
                    </a:p>
                  </a:txBody>
                  <a:tcPr marL="6350" marR="6350" marT="6350" marB="0" anchor="b"/>
                </a:tc>
                <a:tc>
                  <a:txBody>
                    <a:bodyPr/>
                    <a:lstStyle/>
                    <a:p>
                      <a:pPr algn="ctr" fontAlgn="ctr"/>
                      <a:r>
                        <a:rPr lang="en-US" sz="1000" b="1" i="0" u="none" strike="noStrike" dirty="0">
                          <a:solidFill>
                            <a:srgbClr val="FF0000"/>
                          </a:solidFill>
                          <a:effectLst/>
                          <a:latin typeface="+mn-lt"/>
                        </a:rPr>
                        <a:t>43%</a:t>
                      </a:r>
                    </a:p>
                  </a:txBody>
                  <a:tcPr marL="6350" marR="6350" marT="6350" marB="0" anchor="ctr"/>
                </a:tc>
                <a:extLst>
                  <a:ext uri="{0D108BD9-81ED-4DB2-BD59-A6C34878D82A}">
                    <a16:rowId xmlns:a16="http://schemas.microsoft.com/office/drawing/2014/main" val="656515784"/>
                  </a:ext>
                </a:extLst>
              </a:tr>
              <a:tr h="177800">
                <a:tc>
                  <a:txBody>
                    <a:bodyPr/>
                    <a:lstStyle/>
                    <a:p>
                      <a:pPr algn="l" fontAlgn="b"/>
                      <a:r>
                        <a:rPr lang="en-US" sz="1000" b="1" u="none" strike="noStrike">
                          <a:solidFill>
                            <a:srgbClr val="000000"/>
                          </a:solidFill>
                          <a:effectLst/>
                          <a:latin typeface="+mn-lt"/>
                        </a:rPr>
                        <a:t>Tuscola</a:t>
                      </a:r>
                      <a:endParaRPr lang="en-US" sz="1000" b="1" i="0" u="none" strike="noStrike">
                        <a:solidFill>
                          <a:srgbClr val="000000"/>
                        </a:solidFill>
                        <a:effectLst/>
                        <a:latin typeface="+mn-lt"/>
                      </a:endParaRPr>
                    </a:p>
                  </a:txBody>
                  <a:tcPr marL="6350" marR="6350" marT="6350" marB="0" anchor="b"/>
                </a:tc>
                <a:tc>
                  <a:txBody>
                    <a:bodyPr/>
                    <a:lstStyle/>
                    <a:p>
                      <a:pPr algn="ctr" fontAlgn="ctr"/>
                      <a:r>
                        <a:rPr lang="en-US" sz="1000" b="1" i="0" u="none" strike="noStrike" dirty="0">
                          <a:solidFill>
                            <a:srgbClr val="000000"/>
                          </a:solidFill>
                          <a:effectLst/>
                          <a:latin typeface="+mn-lt"/>
                        </a:rPr>
                        <a:t>41%</a:t>
                      </a:r>
                    </a:p>
                  </a:txBody>
                  <a:tcPr marL="6350" marR="6350" marT="6350" marB="0" anchor="ctr"/>
                </a:tc>
                <a:extLst>
                  <a:ext uri="{0D108BD9-81ED-4DB2-BD59-A6C34878D82A}">
                    <a16:rowId xmlns:a16="http://schemas.microsoft.com/office/drawing/2014/main" val="37800264"/>
                  </a:ext>
                </a:extLst>
              </a:tr>
            </a:tbl>
          </a:graphicData>
        </a:graphic>
      </p:graphicFrame>
      <p:pic>
        <p:nvPicPr>
          <p:cNvPr id="2" name="Picture 1">
            <a:extLst>
              <a:ext uri="{FF2B5EF4-FFF2-40B4-BE49-F238E27FC236}">
                <a16:creationId xmlns:a16="http://schemas.microsoft.com/office/drawing/2014/main" id="{6B0D65DF-24DB-06D4-A581-204E780AB422}"/>
              </a:ext>
            </a:extLst>
          </p:cNvPr>
          <p:cNvPicPr>
            <a:picLocks noChangeAspect="1"/>
          </p:cNvPicPr>
          <p:nvPr/>
        </p:nvPicPr>
        <p:blipFill>
          <a:blip r:embed="rId3"/>
          <a:stretch>
            <a:fillRect/>
          </a:stretch>
        </p:blipFill>
        <p:spPr>
          <a:xfrm>
            <a:off x="979037" y="480140"/>
            <a:ext cx="6588555" cy="3590263"/>
          </a:xfrm>
          <a:prstGeom prst="rect">
            <a:avLst/>
          </a:prstGeom>
        </p:spPr>
      </p:pic>
    </p:spTree>
    <p:extLst>
      <p:ext uri="{BB962C8B-B14F-4D97-AF65-F5344CB8AC3E}">
        <p14:creationId xmlns:p14="http://schemas.microsoft.com/office/powerpoint/2010/main" val="1354760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059D0A3-C50B-4041-805C-4BDCB78FFA67}"/>
              </a:ext>
            </a:extLst>
          </p:cNvPr>
          <p:cNvGraphicFramePr>
            <a:graphicFrameLocks noGrp="1"/>
          </p:cNvGraphicFramePr>
          <p:nvPr>
            <p:extLst>
              <p:ext uri="{D42A27DB-BD31-4B8C-83A1-F6EECF244321}">
                <p14:modId xmlns:p14="http://schemas.microsoft.com/office/powerpoint/2010/main" val="3354875387"/>
              </p:ext>
            </p:extLst>
          </p:nvPr>
        </p:nvGraphicFramePr>
        <p:xfrm>
          <a:off x="548692" y="5948996"/>
          <a:ext cx="4107094" cy="365760"/>
        </p:xfrm>
        <a:graphic>
          <a:graphicData uri="http://schemas.openxmlformats.org/drawingml/2006/table">
            <a:tbl>
              <a:tblPr/>
              <a:tblGrid>
                <a:gridCol w="4107094">
                  <a:extLst>
                    <a:ext uri="{9D8B030D-6E8A-4147-A177-3AD203B41FA5}">
                      <a16:colId xmlns:a16="http://schemas.microsoft.com/office/drawing/2014/main" val="2830050334"/>
                    </a:ext>
                  </a:extLst>
                </a:gridCol>
              </a:tblGrid>
              <a:tr h="161925">
                <a:tc>
                  <a:txBody>
                    <a:bodyPr/>
                    <a:lstStyle/>
                    <a:p>
                      <a:pPr marL="0" marR="0" lvl="0" indent="0" algn="l" defTabSz="457207" rtl="0" eaLnBrk="1" fontAlgn="b"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Arial" panose="020B0604020202020204" pitchFamily="34" charset="0"/>
                        </a:rPr>
                        <a:t>U.S. Census 2023</a:t>
                      </a:r>
                    </a:p>
                  </a:txBody>
                  <a:tcPr marL="0" marR="0" marT="0" marB="0" anchor="b">
                    <a:lnL>
                      <a:noFill/>
                    </a:lnL>
                    <a:lnR>
                      <a:noFill/>
                    </a:lnR>
                    <a:lnT>
                      <a:noFill/>
                    </a:lnT>
                    <a:lnB>
                      <a:noFill/>
                    </a:lnB>
                  </a:tcPr>
                </a:tc>
                <a:extLst>
                  <a:ext uri="{0D108BD9-81ED-4DB2-BD59-A6C34878D82A}">
                    <a16:rowId xmlns:a16="http://schemas.microsoft.com/office/drawing/2014/main" val="3610728990"/>
                  </a:ext>
                </a:extLst>
              </a:tr>
              <a:tr h="161925">
                <a:tc>
                  <a:txBody>
                    <a:bodyPr/>
                    <a:lstStyle/>
                    <a:p>
                      <a:pPr algn="l" fontAlgn="b"/>
                      <a:r>
                        <a:rPr kumimoji="0" lang="en-US" sz="1200" b="0" i="0" u="sng" strike="noStrike" kern="1200" cap="none" spc="0" normalizeH="0" baseline="0" noProof="0" dirty="0">
                          <a:ln>
                            <a:noFill/>
                          </a:ln>
                          <a:solidFill>
                            <a:schemeClr val="tx1"/>
                          </a:solidFill>
                          <a:effectLst/>
                          <a:uLnTx/>
                          <a:uFillTx/>
                          <a:latin typeface="+mn-lt"/>
                          <a:ea typeface="+mn-ea"/>
                          <a:cs typeface="+mn-cs"/>
                          <a:hlinkClick r:id="rId2">
                            <a:extLst>
                              <a:ext uri="{A12FA001-AC4F-418D-AE19-62706E023703}">
                                <ahyp:hlinkClr xmlns:ahyp="http://schemas.microsoft.com/office/drawing/2018/hyperlinkcolor" val="tx"/>
                              </a:ext>
                            </a:extLst>
                          </a:hlinkClick>
                        </a:rPr>
                        <a:t>https://data.census.gov/table</a:t>
                      </a:r>
                      <a:endParaRPr lang="en-US" sz="1200" b="0" i="0" u="none" strike="noStrike" dirty="0">
                        <a:solidFill>
                          <a:schemeClr val="tx1"/>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923558038"/>
                  </a:ext>
                </a:extLst>
              </a:tr>
            </a:tbl>
          </a:graphicData>
        </a:graphic>
      </p:graphicFrame>
      <p:graphicFrame>
        <p:nvGraphicFramePr>
          <p:cNvPr id="5" name="Table 4">
            <a:extLst>
              <a:ext uri="{FF2B5EF4-FFF2-40B4-BE49-F238E27FC236}">
                <a16:creationId xmlns:a16="http://schemas.microsoft.com/office/drawing/2014/main" id="{13506344-0602-4C6E-AA6C-8FAB7F697885}"/>
              </a:ext>
            </a:extLst>
          </p:cNvPr>
          <p:cNvGraphicFramePr>
            <a:graphicFrameLocks noGrp="1"/>
          </p:cNvGraphicFramePr>
          <p:nvPr>
            <p:extLst>
              <p:ext uri="{D42A27DB-BD31-4B8C-83A1-F6EECF244321}">
                <p14:modId xmlns:p14="http://schemas.microsoft.com/office/powerpoint/2010/main" val="3241645020"/>
              </p:ext>
            </p:extLst>
          </p:nvPr>
        </p:nvGraphicFramePr>
        <p:xfrm>
          <a:off x="5866632" y="4535172"/>
          <a:ext cx="2644322" cy="1365250"/>
        </p:xfrm>
        <a:graphic>
          <a:graphicData uri="http://schemas.openxmlformats.org/drawingml/2006/table">
            <a:tbl>
              <a:tblPr>
                <a:tableStyleId>{5C22544A-7EE6-4342-B048-85BDC9FD1C3A}</a:tableStyleId>
              </a:tblPr>
              <a:tblGrid>
                <a:gridCol w="1469068">
                  <a:extLst>
                    <a:ext uri="{9D8B030D-6E8A-4147-A177-3AD203B41FA5}">
                      <a16:colId xmlns:a16="http://schemas.microsoft.com/office/drawing/2014/main" val="3916141451"/>
                    </a:ext>
                  </a:extLst>
                </a:gridCol>
                <a:gridCol w="1175254">
                  <a:extLst>
                    <a:ext uri="{9D8B030D-6E8A-4147-A177-3AD203B41FA5}">
                      <a16:colId xmlns:a16="http://schemas.microsoft.com/office/drawing/2014/main" val="2795172795"/>
                    </a:ext>
                  </a:extLst>
                </a:gridCol>
              </a:tblGrid>
              <a:tr h="165100">
                <a:tc gridSpan="2">
                  <a:txBody>
                    <a:bodyPr/>
                    <a:lstStyle/>
                    <a:p>
                      <a:pPr algn="ctr" fontAlgn="ctr"/>
                      <a:r>
                        <a:rPr lang="en-US" sz="1000" b="1" u="none" strike="noStrike" dirty="0">
                          <a:solidFill>
                            <a:srgbClr val="000000"/>
                          </a:solidFill>
                          <a:effectLst/>
                        </a:rPr>
                        <a:t>Percent of Population Age 16 Years &amp; Older that are Unemployed -5 Yr. Estimate</a:t>
                      </a:r>
                      <a:endParaRPr lang="en-US" sz="1000" b="1" i="0" u="none" strike="noStrike" dirty="0">
                        <a:solidFill>
                          <a:srgbClr val="000000"/>
                        </a:solidFill>
                        <a:effectLst/>
                        <a:latin typeface="Arial" panose="020B0604020202020204" pitchFamily="34" charset="0"/>
                      </a:endParaRPr>
                    </a:p>
                  </a:txBody>
                  <a:tcPr marL="6350" marR="6350" marT="6350" marB="0" anchor="ctr"/>
                </a:tc>
                <a:tc hMerge="1">
                  <a:txBody>
                    <a:bodyPr/>
                    <a:lstStyle/>
                    <a:p>
                      <a:endParaRPr lang="en-US"/>
                    </a:p>
                  </a:txBody>
                  <a:tcPr/>
                </a:tc>
                <a:extLst>
                  <a:ext uri="{0D108BD9-81ED-4DB2-BD59-A6C34878D82A}">
                    <a16:rowId xmlns:a16="http://schemas.microsoft.com/office/drawing/2014/main" val="195115326"/>
                  </a:ext>
                </a:extLst>
              </a:tr>
              <a:tr h="165100">
                <a:tc>
                  <a:txBody>
                    <a:bodyPr/>
                    <a:lstStyle/>
                    <a:p>
                      <a:pPr algn="l" fontAlgn="b"/>
                      <a:r>
                        <a:rPr lang="en-US" sz="1000" b="1" u="none" strike="noStrike" dirty="0">
                          <a:solidFill>
                            <a:srgbClr val="000000"/>
                          </a:solidFill>
                          <a:effectLst/>
                        </a:rPr>
                        <a:t> </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u="none" strike="noStrike" dirty="0">
                          <a:solidFill>
                            <a:srgbClr val="000000"/>
                          </a:solidFill>
                          <a:effectLst/>
                          <a:latin typeface="+mn-lt"/>
                        </a:rPr>
                        <a:t>2023</a:t>
                      </a:r>
                      <a:endParaRPr lang="en-US" sz="1000" b="1"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255961168"/>
                  </a:ext>
                </a:extLst>
              </a:tr>
              <a:tr h="177800">
                <a:tc>
                  <a:txBody>
                    <a:bodyPr/>
                    <a:lstStyle/>
                    <a:p>
                      <a:pPr algn="l" fontAlgn="b"/>
                      <a:r>
                        <a:rPr lang="en-US" sz="1000" b="1" u="none" strike="noStrike" dirty="0">
                          <a:solidFill>
                            <a:srgbClr val="000000"/>
                          </a:solidFill>
                          <a:effectLst/>
                        </a:rPr>
                        <a:t>Michigan</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3.6%</a:t>
                      </a:r>
                    </a:p>
                  </a:txBody>
                  <a:tcPr marL="6350" marR="6350" marT="6350" marB="0" anchor="ctr"/>
                </a:tc>
                <a:extLst>
                  <a:ext uri="{0D108BD9-81ED-4DB2-BD59-A6C34878D82A}">
                    <a16:rowId xmlns:a16="http://schemas.microsoft.com/office/drawing/2014/main" val="3424911976"/>
                  </a:ext>
                </a:extLst>
              </a:tr>
              <a:tr h="177800">
                <a:tc>
                  <a:txBody>
                    <a:bodyPr/>
                    <a:lstStyle/>
                    <a:p>
                      <a:pPr algn="l" fontAlgn="b"/>
                      <a:r>
                        <a:rPr lang="en-US" sz="1000" b="1" u="none" strike="noStrike" dirty="0">
                          <a:solidFill>
                            <a:srgbClr val="000000"/>
                          </a:solidFill>
                          <a:effectLst/>
                        </a:rPr>
                        <a:t>Huron</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2.5%</a:t>
                      </a:r>
                    </a:p>
                  </a:txBody>
                  <a:tcPr marL="6350" marR="6350" marT="6350" marB="0" anchor="ctr"/>
                </a:tc>
                <a:extLst>
                  <a:ext uri="{0D108BD9-81ED-4DB2-BD59-A6C34878D82A}">
                    <a16:rowId xmlns:a16="http://schemas.microsoft.com/office/drawing/2014/main" val="1784739335"/>
                  </a:ext>
                </a:extLst>
              </a:tr>
              <a:tr h="177800">
                <a:tc>
                  <a:txBody>
                    <a:bodyPr/>
                    <a:lstStyle/>
                    <a:p>
                      <a:pPr algn="l" fontAlgn="b"/>
                      <a:r>
                        <a:rPr lang="en-US" sz="1000" b="1" u="none" strike="noStrike">
                          <a:solidFill>
                            <a:srgbClr val="000000"/>
                          </a:solidFill>
                          <a:effectLst/>
                        </a:rPr>
                        <a:t>Lapeer</a:t>
                      </a:r>
                      <a:endParaRPr lang="en-US" sz="1000" b="1"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3.0%</a:t>
                      </a:r>
                    </a:p>
                  </a:txBody>
                  <a:tcPr marL="6350" marR="6350" marT="6350" marB="0" anchor="ctr"/>
                </a:tc>
                <a:extLst>
                  <a:ext uri="{0D108BD9-81ED-4DB2-BD59-A6C34878D82A}">
                    <a16:rowId xmlns:a16="http://schemas.microsoft.com/office/drawing/2014/main" val="177652783"/>
                  </a:ext>
                </a:extLst>
              </a:tr>
              <a:tr h="177800">
                <a:tc>
                  <a:txBody>
                    <a:bodyPr/>
                    <a:lstStyle/>
                    <a:p>
                      <a:pPr algn="l" fontAlgn="b"/>
                      <a:r>
                        <a:rPr lang="en-US" sz="1000" b="1" u="none" strike="noStrike">
                          <a:solidFill>
                            <a:srgbClr val="FF0000"/>
                          </a:solidFill>
                          <a:effectLst/>
                        </a:rPr>
                        <a:t>Sanilac</a:t>
                      </a:r>
                      <a:endParaRPr lang="en-US" sz="1000" b="1" i="0" u="none" strike="noStrike">
                        <a:solidFill>
                          <a:srgbClr val="FF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FF0000"/>
                          </a:solidFill>
                          <a:effectLst/>
                          <a:latin typeface="+mn-lt"/>
                        </a:rPr>
                        <a:t>3.4%</a:t>
                      </a:r>
                    </a:p>
                  </a:txBody>
                  <a:tcPr marL="6350" marR="6350" marT="6350" marB="0" anchor="ctr"/>
                </a:tc>
                <a:extLst>
                  <a:ext uri="{0D108BD9-81ED-4DB2-BD59-A6C34878D82A}">
                    <a16:rowId xmlns:a16="http://schemas.microsoft.com/office/drawing/2014/main" val="359310646"/>
                  </a:ext>
                </a:extLst>
              </a:tr>
              <a:tr h="177800">
                <a:tc>
                  <a:txBody>
                    <a:bodyPr/>
                    <a:lstStyle/>
                    <a:p>
                      <a:pPr algn="l" fontAlgn="b"/>
                      <a:r>
                        <a:rPr lang="en-US" sz="1000" b="1" u="none" strike="noStrike">
                          <a:solidFill>
                            <a:srgbClr val="000000"/>
                          </a:solidFill>
                          <a:effectLst/>
                        </a:rPr>
                        <a:t>Tuscola</a:t>
                      </a:r>
                      <a:endParaRPr lang="en-US" sz="1000" b="1"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3.4%</a:t>
                      </a:r>
                    </a:p>
                  </a:txBody>
                  <a:tcPr marL="6350" marR="6350" marT="6350" marB="0" anchor="ctr"/>
                </a:tc>
                <a:extLst>
                  <a:ext uri="{0D108BD9-81ED-4DB2-BD59-A6C34878D82A}">
                    <a16:rowId xmlns:a16="http://schemas.microsoft.com/office/drawing/2014/main" val="4020827551"/>
                  </a:ext>
                </a:extLst>
              </a:tr>
            </a:tbl>
          </a:graphicData>
        </a:graphic>
      </p:graphicFrame>
      <p:pic>
        <p:nvPicPr>
          <p:cNvPr id="2" name="Picture 1">
            <a:extLst>
              <a:ext uri="{FF2B5EF4-FFF2-40B4-BE49-F238E27FC236}">
                <a16:creationId xmlns:a16="http://schemas.microsoft.com/office/drawing/2014/main" id="{91363BEC-BE6B-0C29-8883-CBE6095A7BF6}"/>
              </a:ext>
            </a:extLst>
          </p:cNvPr>
          <p:cNvPicPr>
            <a:picLocks noChangeAspect="1"/>
          </p:cNvPicPr>
          <p:nvPr/>
        </p:nvPicPr>
        <p:blipFill>
          <a:blip r:embed="rId3"/>
          <a:stretch>
            <a:fillRect/>
          </a:stretch>
        </p:blipFill>
        <p:spPr>
          <a:xfrm>
            <a:off x="516939" y="245406"/>
            <a:ext cx="7092028" cy="4154843"/>
          </a:xfrm>
          <a:prstGeom prst="rect">
            <a:avLst/>
          </a:prstGeom>
        </p:spPr>
      </p:pic>
    </p:spTree>
    <p:extLst>
      <p:ext uri="{BB962C8B-B14F-4D97-AF65-F5344CB8AC3E}">
        <p14:creationId xmlns:p14="http://schemas.microsoft.com/office/powerpoint/2010/main" val="999050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798A755-DC17-45E9-84C9-9862FF48209F}"/>
              </a:ext>
            </a:extLst>
          </p:cNvPr>
          <p:cNvGraphicFramePr>
            <a:graphicFrameLocks noGrp="1"/>
          </p:cNvGraphicFramePr>
          <p:nvPr>
            <p:extLst>
              <p:ext uri="{D42A27DB-BD31-4B8C-83A1-F6EECF244321}">
                <p14:modId xmlns:p14="http://schemas.microsoft.com/office/powerpoint/2010/main" val="1012196291"/>
              </p:ext>
            </p:extLst>
          </p:nvPr>
        </p:nvGraphicFramePr>
        <p:xfrm>
          <a:off x="406644" y="5927093"/>
          <a:ext cx="4519273" cy="373380"/>
        </p:xfrm>
        <a:graphic>
          <a:graphicData uri="http://schemas.openxmlformats.org/drawingml/2006/table">
            <a:tbl>
              <a:tblPr/>
              <a:tblGrid>
                <a:gridCol w="4519273">
                  <a:extLst>
                    <a:ext uri="{9D8B030D-6E8A-4147-A177-3AD203B41FA5}">
                      <a16:colId xmlns:a16="http://schemas.microsoft.com/office/drawing/2014/main" val="3367468548"/>
                    </a:ext>
                  </a:extLst>
                </a:gridCol>
              </a:tblGrid>
              <a:tr h="161925">
                <a:tc>
                  <a:txBody>
                    <a:bodyPr/>
                    <a:lstStyle/>
                    <a:p>
                      <a:pPr marL="0" marR="0" lvl="0" indent="0" algn="l" defTabSz="457207" rtl="0" eaLnBrk="1" fontAlgn="b"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Arial" panose="020B0604020202020204" pitchFamily="34" charset="0"/>
                        </a:rPr>
                        <a:t>U.S. Census 2023</a:t>
                      </a:r>
                    </a:p>
                  </a:txBody>
                  <a:tcPr marL="0" marR="0" marT="0" marB="0"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433401685"/>
                  </a:ext>
                </a:extLst>
              </a:tr>
              <a:tr h="190500">
                <a:tc>
                  <a:txBody>
                    <a:bodyPr/>
                    <a:lstStyle/>
                    <a:p>
                      <a:pPr algn="l" fontAlgn="b"/>
                      <a:r>
                        <a:rPr kumimoji="0" lang="en-US" sz="1200" b="0" i="0" u="sng" strike="noStrike" kern="1200" cap="none" spc="0" normalizeH="0" baseline="0" noProof="0" dirty="0">
                          <a:ln>
                            <a:noFill/>
                          </a:ln>
                          <a:solidFill>
                            <a:schemeClr val="tx1"/>
                          </a:solidFill>
                          <a:effectLst/>
                          <a:uLnTx/>
                          <a:uFillTx/>
                          <a:latin typeface="+mn-lt"/>
                          <a:ea typeface="+mn-ea"/>
                          <a:cs typeface="+mn-cs"/>
                          <a:hlinkClick r:id="rId2">
                            <a:extLst>
                              <a:ext uri="{A12FA001-AC4F-418D-AE19-62706E023703}">
                                <ahyp:hlinkClr xmlns:ahyp="http://schemas.microsoft.com/office/drawing/2018/hyperlinkcolor" val="tx"/>
                              </a:ext>
                            </a:extLst>
                          </a:hlinkClick>
                        </a:rPr>
                        <a:t>https://data.census.gov/table</a:t>
                      </a:r>
                      <a:endParaRPr lang="en-US" sz="1200" b="0" i="0" u="none" strike="noStrike" dirty="0">
                        <a:solidFill>
                          <a:schemeClr val="tx1"/>
                        </a:solidFill>
                        <a:effectLst/>
                        <a:latin typeface="Arial" panose="020B060402020202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749293720"/>
                  </a:ext>
                </a:extLst>
              </a:tr>
            </a:tbl>
          </a:graphicData>
        </a:graphic>
      </p:graphicFrame>
      <p:graphicFrame>
        <p:nvGraphicFramePr>
          <p:cNvPr id="5" name="Table 4">
            <a:extLst>
              <a:ext uri="{FF2B5EF4-FFF2-40B4-BE49-F238E27FC236}">
                <a16:creationId xmlns:a16="http://schemas.microsoft.com/office/drawing/2014/main" id="{401F75E2-9AD2-0BD2-E190-1BBC87B99241}"/>
              </a:ext>
            </a:extLst>
          </p:cNvPr>
          <p:cNvGraphicFramePr>
            <a:graphicFrameLocks noGrp="1"/>
          </p:cNvGraphicFramePr>
          <p:nvPr>
            <p:extLst>
              <p:ext uri="{D42A27DB-BD31-4B8C-83A1-F6EECF244321}">
                <p14:modId xmlns:p14="http://schemas.microsoft.com/office/powerpoint/2010/main" val="4280813375"/>
              </p:ext>
            </p:extLst>
          </p:nvPr>
        </p:nvGraphicFramePr>
        <p:xfrm>
          <a:off x="5494252" y="4941573"/>
          <a:ext cx="2644322" cy="1358900"/>
        </p:xfrm>
        <a:graphic>
          <a:graphicData uri="http://schemas.openxmlformats.org/drawingml/2006/table">
            <a:tbl>
              <a:tblPr>
                <a:tableStyleId>{5C22544A-7EE6-4342-B048-85BDC9FD1C3A}</a:tableStyleId>
              </a:tblPr>
              <a:tblGrid>
                <a:gridCol w="1469068">
                  <a:extLst>
                    <a:ext uri="{9D8B030D-6E8A-4147-A177-3AD203B41FA5}">
                      <a16:colId xmlns:a16="http://schemas.microsoft.com/office/drawing/2014/main" val="2721403778"/>
                    </a:ext>
                  </a:extLst>
                </a:gridCol>
                <a:gridCol w="1175254">
                  <a:extLst>
                    <a:ext uri="{9D8B030D-6E8A-4147-A177-3AD203B41FA5}">
                      <a16:colId xmlns:a16="http://schemas.microsoft.com/office/drawing/2014/main" val="2930931945"/>
                    </a:ext>
                  </a:extLst>
                </a:gridCol>
              </a:tblGrid>
              <a:tr h="167476">
                <a:tc gridSpan="2">
                  <a:txBody>
                    <a:bodyPr/>
                    <a:lstStyle/>
                    <a:p>
                      <a:pPr algn="ctr" fontAlgn="ctr"/>
                      <a:r>
                        <a:rPr lang="en-US" sz="1000" b="1" u="none" strike="noStrike" dirty="0">
                          <a:solidFill>
                            <a:srgbClr val="000000"/>
                          </a:solidFill>
                          <a:effectLst/>
                        </a:rPr>
                        <a:t>Percent of People with Bachelors Degree or Higher (25 </a:t>
                      </a:r>
                      <a:r>
                        <a:rPr lang="en-US" sz="1000" b="1" u="none" strike="noStrike" dirty="0" err="1">
                          <a:solidFill>
                            <a:srgbClr val="000000"/>
                          </a:solidFill>
                          <a:effectLst/>
                        </a:rPr>
                        <a:t>yo</a:t>
                      </a:r>
                      <a:r>
                        <a:rPr lang="en-US" sz="1000" b="1" u="none" strike="noStrike" dirty="0">
                          <a:solidFill>
                            <a:srgbClr val="000000"/>
                          </a:solidFill>
                          <a:effectLst/>
                        </a:rPr>
                        <a:t> &amp; up) - 5 Year Estimates</a:t>
                      </a:r>
                      <a:endParaRPr lang="en-US" sz="1000" b="1" i="0" u="none" strike="noStrike" dirty="0">
                        <a:solidFill>
                          <a:srgbClr val="000000"/>
                        </a:solidFill>
                        <a:effectLst/>
                        <a:latin typeface="Arial" panose="020B0604020202020204" pitchFamily="34" charset="0"/>
                      </a:endParaRPr>
                    </a:p>
                  </a:txBody>
                  <a:tcPr marL="6350" marR="6350" marT="6350" marB="0" anchor="ctr"/>
                </a:tc>
                <a:tc hMerge="1">
                  <a:txBody>
                    <a:bodyPr/>
                    <a:lstStyle/>
                    <a:p>
                      <a:endParaRPr lang="en-US"/>
                    </a:p>
                  </a:txBody>
                  <a:tcPr/>
                </a:tc>
                <a:extLst>
                  <a:ext uri="{0D108BD9-81ED-4DB2-BD59-A6C34878D82A}">
                    <a16:rowId xmlns:a16="http://schemas.microsoft.com/office/drawing/2014/main" val="3131941595"/>
                  </a:ext>
                </a:extLst>
              </a:tr>
              <a:tr h="158155">
                <a:tc>
                  <a:txBody>
                    <a:bodyPr/>
                    <a:lstStyle/>
                    <a:p>
                      <a:pPr algn="l" fontAlgn="b"/>
                      <a:r>
                        <a:rPr lang="en-US" sz="1000" b="1" u="none" strike="noStrike" dirty="0">
                          <a:solidFill>
                            <a:srgbClr val="000000"/>
                          </a:solidFill>
                          <a:effectLst/>
                        </a:rPr>
                        <a:t> </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u="none" strike="noStrike" dirty="0">
                          <a:solidFill>
                            <a:srgbClr val="000000"/>
                          </a:solidFill>
                          <a:effectLst/>
                          <a:latin typeface="+mn-lt"/>
                        </a:rPr>
                        <a:t>2023</a:t>
                      </a:r>
                      <a:endParaRPr lang="en-US" sz="1000" b="1"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2211457907"/>
                  </a:ext>
                </a:extLst>
              </a:tr>
              <a:tr h="177800">
                <a:tc>
                  <a:txBody>
                    <a:bodyPr/>
                    <a:lstStyle/>
                    <a:p>
                      <a:pPr algn="l" fontAlgn="b"/>
                      <a:r>
                        <a:rPr lang="en-US" sz="1000" b="1" u="none" strike="noStrike" dirty="0">
                          <a:solidFill>
                            <a:srgbClr val="000000"/>
                          </a:solidFill>
                          <a:effectLst/>
                        </a:rPr>
                        <a:t>Michigan</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31.0%</a:t>
                      </a:r>
                    </a:p>
                  </a:txBody>
                  <a:tcPr marL="6350" marR="6350" marT="6350" marB="0" anchor="ctr"/>
                </a:tc>
                <a:extLst>
                  <a:ext uri="{0D108BD9-81ED-4DB2-BD59-A6C34878D82A}">
                    <a16:rowId xmlns:a16="http://schemas.microsoft.com/office/drawing/2014/main" val="1866101247"/>
                  </a:ext>
                </a:extLst>
              </a:tr>
              <a:tr h="177800">
                <a:tc>
                  <a:txBody>
                    <a:bodyPr/>
                    <a:lstStyle/>
                    <a:p>
                      <a:pPr algn="l" fontAlgn="b"/>
                      <a:r>
                        <a:rPr lang="en-US" sz="1000" b="1" u="none" strike="noStrike" dirty="0">
                          <a:solidFill>
                            <a:srgbClr val="000000"/>
                          </a:solidFill>
                          <a:effectLst/>
                        </a:rPr>
                        <a:t>Huron</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16.8%</a:t>
                      </a:r>
                    </a:p>
                  </a:txBody>
                  <a:tcPr marL="6350" marR="6350" marT="6350" marB="0" anchor="ctr"/>
                </a:tc>
                <a:extLst>
                  <a:ext uri="{0D108BD9-81ED-4DB2-BD59-A6C34878D82A}">
                    <a16:rowId xmlns:a16="http://schemas.microsoft.com/office/drawing/2014/main" val="3340215346"/>
                  </a:ext>
                </a:extLst>
              </a:tr>
              <a:tr h="177800">
                <a:tc>
                  <a:txBody>
                    <a:bodyPr/>
                    <a:lstStyle/>
                    <a:p>
                      <a:pPr algn="l" fontAlgn="b"/>
                      <a:r>
                        <a:rPr lang="en-US" sz="1000" b="1" u="none" strike="noStrike" dirty="0">
                          <a:solidFill>
                            <a:srgbClr val="000000"/>
                          </a:solidFill>
                          <a:effectLst/>
                        </a:rPr>
                        <a:t>Lapeer</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20.0%</a:t>
                      </a:r>
                    </a:p>
                  </a:txBody>
                  <a:tcPr marL="6350" marR="6350" marT="6350" marB="0" anchor="ctr"/>
                </a:tc>
                <a:extLst>
                  <a:ext uri="{0D108BD9-81ED-4DB2-BD59-A6C34878D82A}">
                    <a16:rowId xmlns:a16="http://schemas.microsoft.com/office/drawing/2014/main" val="2942663868"/>
                  </a:ext>
                </a:extLst>
              </a:tr>
              <a:tr h="177800">
                <a:tc>
                  <a:txBody>
                    <a:bodyPr/>
                    <a:lstStyle/>
                    <a:p>
                      <a:pPr algn="l" fontAlgn="b"/>
                      <a:r>
                        <a:rPr lang="en-US" sz="1000" b="1" u="none" strike="noStrike">
                          <a:solidFill>
                            <a:srgbClr val="FF0000"/>
                          </a:solidFill>
                          <a:effectLst/>
                        </a:rPr>
                        <a:t>Sanilac</a:t>
                      </a:r>
                      <a:endParaRPr lang="en-US" sz="1000" b="1" i="0" u="none" strike="noStrike">
                        <a:solidFill>
                          <a:srgbClr val="FF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FF0000"/>
                          </a:solidFill>
                          <a:effectLst/>
                          <a:latin typeface="+mn-lt"/>
                        </a:rPr>
                        <a:t>14.0%</a:t>
                      </a:r>
                    </a:p>
                  </a:txBody>
                  <a:tcPr marL="6350" marR="6350" marT="6350" marB="0" anchor="ctr"/>
                </a:tc>
                <a:extLst>
                  <a:ext uri="{0D108BD9-81ED-4DB2-BD59-A6C34878D82A}">
                    <a16:rowId xmlns:a16="http://schemas.microsoft.com/office/drawing/2014/main" val="3777315009"/>
                  </a:ext>
                </a:extLst>
              </a:tr>
              <a:tr h="177800">
                <a:tc>
                  <a:txBody>
                    <a:bodyPr/>
                    <a:lstStyle/>
                    <a:p>
                      <a:pPr algn="l" fontAlgn="b"/>
                      <a:r>
                        <a:rPr lang="en-US" sz="1000" b="1" u="none" strike="noStrike">
                          <a:solidFill>
                            <a:srgbClr val="000000"/>
                          </a:solidFill>
                          <a:effectLst/>
                        </a:rPr>
                        <a:t>Tuscola</a:t>
                      </a:r>
                      <a:endParaRPr lang="en-US" sz="1000" b="1"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13.8%</a:t>
                      </a:r>
                    </a:p>
                  </a:txBody>
                  <a:tcPr marL="6350" marR="6350" marT="6350" marB="0" anchor="ctr"/>
                </a:tc>
                <a:extLst>
                  <a:ext uri="{0D108BD9-81ED-4DB2-BD59-A6C34878D82A}">
                    <a16:rowId xmlns:a16="http://schemas.microsoft.com/office/drawing/2014/main" val="3836231732"/>
                  </a:ext>
                </a:extLst>
              </a:tr>
            </a:tbl>
          </a:graphicData>
        </a:graphic>
      </p:graphicFrame>
      <p:pic>
        <p:nvPicPr>
          <p:cNvPr id="2" name="Picture 1">
            <a:extLst>
              <a:ext uri="{FF2B5EF4-FFF2-40B4-BE49-F238E27FC236}">
                <a16:creationId xmlns:a16="http://schemas.microsoft.com/office/drawing/2014/main" id="{65DB676B-1149-57B7-1AC7-3A3E03CCDAB2}"/>
              </a:ext>
            </a:extLst>
          </p:cNvPr>
          <p:cNvPicPr>
            <a:picLocks noChangeAspect="1"/>
          </p:cNvPicPr>
          <p:nvPr/>
        </p:nvPicPr>
        <p:blipFill>
          <a:blip r:embed="rId3"/>
          <a:stretch>
            <a:fillRect/>
          </a:stretch>
        </p:blipFill>
        <p:spPr>
          <a:xfrm>
            <a:off x="639088" y="746903"/>
            <a:ext cx="6963303" cy="3987461"/>
          </a:xfrm>
          <a:prstGeom prst="rect">
            <a:avLst/>
          </a:prstGeom>
        </p:spPr>
      </p:pic>
    </p:spTree>
    <p:extLst>
      <p:ext uri="{BB962C8B-B14F-4D97-AF65-F5344CB8AC3E}">
        <p14:creationId xmlns:p14="http://schemas.microsoft.com/office/powerpoint/2010/main" val="1752181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9690" y="0"/>
            <a:ext cx="5826144" cy="698963"/>
          </a:xfrm>
        </p:spPr>
        <p:txBody>
          <a:bodyPr>
            <a:normAutofit/>
          </a:bodyPr>
          <a:lstStyle/>
          <a:p>
            <a:r>
              <a:rPr lang="en-US" sz="3200" dirty="0"/>
              <a:t>Access to Healthcare</a:t>
            </a:r>
            <a:endParaRPr lang="en-US" sz="3200" cap="none" dirty="0"/>
          </a:p>
        </p:txBody>
      </p:sp>
      <p:sp>
        <p:nvSpPr>
          <p:cNvPr id="14" name="TextBox 13">
            <a:extLst>
              <a:ext uri="{FF2B5EF4-FFF2-40B4-BE49-F238E27FC236}">
                <a16:creationId xmlns:a16="http://schemas.microsoft.com/office/drawing/2014/main" id="{0CE3E717-7DFC-4AB1-BA49-7D48364FB67B}"/>
              </a:ext>
            </a:extLst>
          </p:cNvPr>
          <p:cNvSpPr txBox="1"/>
          <p:nvPr/>
        </p:nvSpPr>
        <p:spPr>
          <a:xfrm>
            <a:off x="137406" y="6171626"/>
            <a:ext cx="5833088" cy="400110"/>
          </a:xfrm>
          <a:prstGeom prst="rect">
            <a:avLst/>
          </a:prstGeom>
          <a:noFill/>
        </p:spPr>
        <p:txBody>
          <a:bodyPr wrap="square">
            <a:spAutoFit/>
          </a:bodyPr>
          <a:lstStyle/>
          <a:p>
            <a:pPr marL="0" algn="l" rtl="0" eaLnBrk="1" fontAlgn="b" latinLnBrk="0" hangingPunct="1">
              <a:spcBef>
                <a:spcPts val="0"/>
              </a:spcBef>
              <a:spcAft>
                <a:spcPts val="0"/>
              </a:spcAft>
            </a:pPr>
            <a:r>
              <a:rPr lang="en-US" sz="1000" b="0" i="0" u="none" strike="noStrike" kern="1200" dirty="0">
                <a:solidFill>
                  <a:schemeClr val="accent4">
                    <a:lumMod val="60000"/>
                    <a:lumOff val="40000"/>
                  </a:schemeClr>
                </a:solidFill>
                <a:effectLst/>
                <a:latin typeface="Arial" panose="020B0604020202020204" pitchFamily="34" charset="0"/>
              </a:rPr>
              <a:t>County Health Rankings 2024 (2021 was last data used for Primary Care Provider Rates)</a:t>
            </a:r>
            <a:endParaRPr lang="en-US" sz="1000" b="0" i="0" u="none" strike="noStrike" dirty="0">
              <a:solidFill>
                <a:schemeClr val="accent4">
                  <a:lumMod val="60000"/>
                  <a:lumOff val="40000"/>
                </a:schemeClr>
              </a:solidFill>
              <a:effectLst/>
              <a:latin typeface="Arial" panose="020B0604020202020204" pitchFamily="34" charset="0"/>
            </a:endParaRPr>
          </a:p>
          <a:p>
            <a:pPr marL="0" algn="l" rtl="0" eaLnBrk="1" fontAlgn="b" latinLnBrk="0" hangingPunct="1">
              <a:spcBef>
                <a:spcPts val="0"/>
              </a:spcBef>
              <a:spcAft>
                <a:spcPts val="0"/>
              </a:spcAft>
            </a:pPr>
            <a:r>
              <a:rPr lang="en-US" sz="1000" b="0" i="0" u="sng" strike="noStrike" kern="1200" dirty="0">
                <a:solidFill>
                  <a:schemeClr val="accent4">
                    <a:lumMod val="60000"/>
                    <a:lumOff val="40000"/>
                  </a:schemeClr>
                </a:solidFill>
                <a:effectLst/>
                <a:latin typeface="Arial" panose="020B0604020202020204" pitchFamily="34" charset="0"/>
                <a:hlinkClick r:id="rId2">
                  <a:extLst>
                    <a:ext uri="{A12FA001-AC4F-418D-AE19-62706E023703}">
                      <ahyp:hlinkClr xmlns:ahyp="http://schemas.microsoft.com/office/drawing/2018/hyperlinkcolor" val="tx"/>
                    </a:ext>
                  </a:extLst>
                </a:hlinkClick>
              </a:rPr>
              <a:t>www.countyhealthrankings.org</a:t>
            </a:r>
            <a:endParaRPr lang="en-US" sz="1000" b="0" i="0" u="none" strike="noStrike" dirty="0">
              <a:solidFill>
                <a:schemeClr val="accent4">
                  <a:lumMod val="60000"/>
                  <a:lumOff val="40000"/>
                </a:schemeClr>
              </a:solidFill>
              <a:effectLst/>
              <a:latin typeface="Arial" panose="020B0604020202020204" pitchFamily="34" charset="0"/>
            </a:endParaRPr>
          </a:p>
        </p:txBody>
      </p:sp>
      <p:pic>
        <p:nvPicPr>
          <p:cNvPr id="3" name="Picture 2">
            <a:extLst>
              <a:ext uri="{FF2B5EF4-FFF2-40B4-BE49-F238E27FC236}">
                <a16:creationId xmlns:a16="http://schemas.microsoft.com/office/drawing/2014/main" id="{30C576B2-1BDC-C421-B298-4BA990A338D1}"/>
              </a:ext>
            </a:extLst>
          </p:cNvPr>
          <p:cNvPicPr>
            <a:picLocks noChangeAspect="1"/>
          </p:cNvPicPr>
          <p:nvPr/>
        </p:nvPicPr>
        <p:blipFill>
          <a:blip r:embed="rId3"/>
          <a:stretch>
            <a:fillRect/>
          </a:stretch>
        </p:blipFill>
        <p:spPr>
          <a:xfrm>
            <a:off x="93364" y="590448"/>
            <a:ext cx="4470355" cy="2726277"/>
          </a:xfrm>
          <a:prstGeom prst="rect">
            <a:avLst/>
          </a:prstGeom>
        </p:spPr>
      </p:pic>
      <p:pic>
        <p:nvPicPr>
          <p:cNvPr id="4" name="Picture 3">
            <a:extLst>
              <a:ext uri="{FF2B5EF4-FFF2-40B4-BE49-F238E27FC236}">
                <a16:creationId xmlns:a16="http://schemas.microsoft.com/office/drawing/2014/main" id="{9DEF2B4A-C512-6217-A76F-F4C52637AE7A}"/>
              </a:ext>
            </a:extLst>
          </p:cNvPr>
          <p:cNvPicPr>
            <a:picLocks noChangeAspect="1"/>
          </p:cNvPicPr>
          <p:nvPr/>
        </p:nvPicPr>
        <p:blipFill>
          <a:blip r:embed="rId4"/>
          <a:stretch>
            <a:fillRect/>
          </a:stretch>
        </p:blipFill>
        <p:spPr>
          <a:xfrm>
            <a:off x="4427179" y="3429000"/>
            <a:ext cx="4530625" cy="2726277"/>
          </a:xfrm>
          <a:prstGeom prst="rect">
            <a:avLst/>
          </a:prstGeom>
        </p:spPr>
      </p:pic>
      <p:graphicFrame>
        <p:nvGraphicFramePr>
          <p:cNvPr id="7" name="Table 6">
            <a:extLst>
              <a:ext uri="{FF2B5EF4-FFF2-40B4-BE49-F238E27FC236}">
                <a16:creationId xmlns:a16="http://schemas.microsoft.com/office/drawing/2014/main" id="{27C80335-78F3-3572-669E-CD1E421F1AF9}"/>
              </a:ext>
            </a:extLst>
          </p:cNvPr>
          <p:cNvGraphicFramePr>
            <a:graphicFrameLocks noGrp="1"/>
          </p:cNvGraphicFramePr>
          <p:nvPr>
            <p:extLst>
              <p:ext uri="{D42A27DB-BD31-4B8C-83A1-F6EECF244321}">
                <p14:modId xmlns:p14="http://schemas.microsoft.com/office/powerpoint/2010/main" val="3865184033"/>
              </p:ext>
            </p:extLst>
          </p:nvPr>
        </p:nvGraphicFramePr>
        <p:xfrm>
          <a:off x="5183935" y="1334513"/>
          <a:ext cx="2644322" cy="1215226"/>
        </p:xfrm>
        <a:graphic>
          <a:graphicData uri="http://schemas.openxmlformats.org/drawingml/2006/table">
            <a:tbl>
              <a:tblPr>
                <a:tableStyleId>{5C22544A-7EE6-4342-B048-85BDC9FD1C3A}</a:tableStyleId>
              </a:tblPr>
              <a:tblGrid>
                <a:gridCol w="1469068">
                  <a:extLst>
                    <a:ext uri="{9D8B030D-6E8A-4147-A177-3AD203B41FA5}">
                      <a16:colId xmlns:a16="http://schemas.microsoft.com/office/drawing/2014/main" val="2118628977"/>
                    </a:ext>
                  </a:extLst>
                </a:gridCol>
                <a:gridCol w="1175254">
                  <a:extLst>
                    <a:ext uri="{9D8B030D-6E8A-4147-A177-3AD203B41FA5}">
                      <a16:colId xmlns:a16="http://schemas.microsoft.com/office/drawing/2014/main" val="3653558643"/>
                    </a:ext>
                  </a:extLst>
                </a:gridCol>
              </a:tblGrid>
              <a:tr h="167476">
                <a:tc gridSpan="2">
                  <a:txBody>
                    <a:bodyPr/>
                    <a:lstStyle/>
                    <a:p>
                      <a:pPr algn="ctr" fontAlgn="ctr"/>
                      <a:r>
                        <a:rPr lang="en-US" sz="1000" b="1" u="none" strike="noStrike" dirty="0">
                          <a:solidFill>
                            <a:srgbClr val="000000"/>
                          </a:solidFill>
                          <a:effectLst/>
                        </a:rPr>
                        <a:t>Primary Care Provider Rates</a:t>
                      </a:r>
                      <a:endParaRPr lang="en-US" sz="1000" b="1" i="0" u="none" strike="noStrike" dirty="0">
                        <a:solidFill>
                          <a:srgbClr val="000000"/>
                        </a:solidFill>
                        <a:effectLst/>
                        <a:latin typeface="Arial" panose="020B0604020202020204" pitchFamily="34" charset="0"/>
                      </a:endParaRPr>
                    </a:p>
                  </a:txBody>
                  <a:tcPr marL="6350" marR="6350" marT="6350" marB="0" anchor="ctr"/>
                </a:tc>
                <a:tc hMerge="1">
                  <a:txBody>
                    <a:bodyPr/>
                    <a:lstStyle/>
                    <a:p>
                      <a:endParaRPr lang="en-US"/>
                    </a:p>
                  </a:txBody>
                  <a:tcPr/>
                </a:tc>
                <a:extLst>
                  <a:ext uri="{0D108BD9-81ED-4DB2-BD59-A6C34878D82A}">
                    <a16:rowId xmlns:a16="http://schemas.microsoft.com/office/drawing/2014/main" val="1688681007"/>
                  </a:ext>
                </a:extLst>
              </a:tr>
              <a:tr h="158155">
                <a:tc>
                  <a:txBody>
                    <a:bodyPr/>
                    <a:lstStyle/>
                    <a:p>
                      <a:pPr algn="l" fontAlgn="b"/>
                      <a:r>
                        <a:rPr lang="en-US" sz="1000" b="1" u="none" strike="noStrike" dirty="0">
                          <a:solidFill>
                            <a:srgbClr val="000000"/>
                          </a:solidFill>
                          <a:effectLst/>
                        </a:rPr>
                        <a:t> </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u="none" strike="noStrike" dirty="0">
                          <a:solidFill>
                            <a:srgbClr val="000000"/>
                          </a:solidFill>
                          <a:effectLst/>
                          <a:latin typeface="+mn-lt"/>
                        </a:rPr>
                        <a:t>2021</a:t>
                      </a:r>
                      <a:endParaRPr lang="en-US" sz="1000" b="1"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856177641"/>
                  </a:ext>
                </a:extLst>
              </a:tr>
              <a:tr h="177800">
                <a:tc>
                  <a:txBody>
                    <a:bodyPr/>
                    <a:lstStyle/>
                    <a:p>
                      <a:pPr algn="l" fontAlgn="b"/>
                      <a:r>
                        <a:rPr lang="en-US" sz="1000" b="1" u="none" strike="noStrike" dirty="0">
                          <a:solidFill>
                            <a:srgbClr val="000000"/>
                          </a:solidFill>
                          <a:effectLst/>
                        </a:rPr>
                        <a:t>Michigan</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1280</a:t>
                      </a:r>
                    </a:p>
                  </a:txBody>
                  <a:tcPr marL="6350" marR="6350" marT="6350" marB="0" anchor="ctr"/>
                </a:tc>
                <a:extLst>
                  <a:ext uri="{0D108BD9-81ED-4DB2-BD59-A6C34878D82A}">
                    <a16:rowId xmlns:a16="http://schemas.microsoft.com/office/drawing/2014/main" val="2687382901"/>
                  </a:ext>
                </a:extLst>
              </a:tr>
              <a:tr h="177800">
                <a:tc>
                  <a:txBody>
                    <a:bodyPr/>
                    <a:lstStyle/>
                    <a:p>
                      <a:pPr algn="l" fontAlgn="b"/>
                      <a:r>
                        <a:rPr lang="en-US" sz="1000" b="1" u="none" strike="noStrike" dirty="0">
                          <a:solidFill>
                            <a:srgbClr val="000000"/>
                          </a:solidFill>
                          <a:effectLst/>
                        </a:rPr>
                        <a:t>Huron</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1740</a:t>
                      </a:r>
                    </a:p>
                  </a:txBody>
                  <a:tcPr marL="6350" marR="6350" marT="6350" marB="0" anchor="ctr"/>
                </a:tc>
                <a:extLst>
                  <a:ext uri="{0D108BD9-81ED-4DB2-BD59-A6C34878D82A}">
                    <a16:rowId xmlns:a16="http://schemas.microsoft.com/office/drawing/2014/main" val="1483748456"/>
                  </a:ext>
                </a:extLst>
              </a:tr>
              <a:tr h="177800">
                <a:tc>
                  <a:txBody>
                    <a:bodyPr/>
                    <a:lstStyle/>
                    <a:p>
                      <a:pPr algn="l" fontAlgn="b"/>
                      <a:r>
                        <a:rPr lang="en-US" sz="1000" b="1" u="none" strike="noStrike" dirty="0">
                          <a:solidFill>
                            <a:srgbClr val="000000"/>
                          </a:solidFill>
                          <a:effectLst/>
                        </a:rPr>
                        <a:t>Lapeer</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2770</a:t>
                      </a:r>
                    </a:p>
                  </a:txBody>
                  <a:tcPr marL="6350" marR="6350" marT="6350" marB="0" anchor="ctr"/>
                </a:tc>
                <a:extLst>
                  <a:ext uri="{0D108BD9-81ED-4DB2-BD59-A6C34878D82A}">
                    <a16:rowId xmlns:a16="http://schemas.microsoft.com/office/drawing/2014/main" val="2847254580"/>
                  </a:ext>
                </a:extLst>
              </a:tr>
              <a:tr h="177800">
                <a:tc>
                  <a:txBody>
                    <a:bodyPr/>
                    <a:lstStyle/>
                    <a:p>
                      <a:pPr algn="l" fontAlgn="b"/>
                      <a:r>
                        <a:rPr lang="en-US" sz="1000" b="1" u="none" strike="noStrike" dirty="0">
                          <a:solidFill>
                            <a:srgbClr val="FF0000"/>
                          </a:solidFill>
                          <a:effectLst/>
                        </a:rPr>
                        <a:t>Sanilac</a:t>
                      </a:r>
                      <a:endParaRPr lang="en-US" sz="1000" b="1" i="0" u="none" strike="noStrike" dirty="0">
                        <a:solidFill>
                          <a:srgbClr val="FF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FF0000"/>
                          </a:solidFill>
                          <a:effectLst/>
                          <a:latin typeface="+mn-lt"/>
                        </a:rPr>
                        <a:t>3120</a:t>
                      </a:r>
                    </a:p>
                  </a:txBody>
                  <a:tcPr marL="6350" marR="6350" marT="6350" marB="0" anchor="ctr"/>
                </a:tc>
                <a:extLst>
                  <a:ext uri="{0D108BD9-81ED-4DB2-BD59-A6C34878D82A}">
                    <a16:rowId xmlns:a16="http://schemas.microsoft.com/office/drawing/2014/main" val="565967636"/>
                  </a:ext>
                </a:extLst>
              </a:tr>
              <a:tr h="177800">
                <a:tc>
                  <a:txBody>
                    <a:bodyPr/>
                    <a:lstStyle/>
                    <a:p>
                      <a:pPr algn="l" fontAlgn="b"/>
                      <a:r>
                        <a:rPr lang="en-US" sz="1000" b="1" u="none" strike="noStrike" dirty="0">
                          <a:solidFill>
                            <a:srgbClr val="000000"/>
                          </a:solidFill>
                          <a:effectLst/>
                        </a:rPr>
                        <a:t>Tuscola</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3310</a:t>
                      </a:r>
                    </a:p>
                  </a:txBody>
                  <a:tcPr marL="6350" marR="6350" marT="6350" marB="0" anchor="ctr"/>
                </a:tc>
                <a:extLst>
                  <a:ext uri="{0D108BD9-81ED-4DB2-BD59-A6C34878D82A}">
                    <a16:rowId xmlns:a16="http://schemas.microsoft.com/office/drawing/2014/main" val="2266308900"/>
                  </a:ext>
                </a:extLst>
              </a:tr>
            </a:tbl>
          </a:graphicData>
        </a:graphic>
      </p:graphicFrame>
      <p:graphicFrame>
        <p:nvGraphicFramePr>
          <p:cNvPr id="8" name="Table 7">
            <a:extLst>
              <a:ext uri="{FF2B5EF4-FFF2-40B4-BE49-F238E27FC236}">
                <a16:creationId xmlns:a16="http://schemas.microsoft.com/office/drawing/2014/main" id="{50C0305E-25FD-7045-6839-633D419835A3}"/>
              </a:ext>
            </a:extLst>
          </p:cNvPr>
          <p:cNvGraphicFramePr>
            <a:graphicFrameLocks noGrp="1"/>
          </p:cNvGraphicFramePr>
          <p:nvPr>
            <p:extLst>
              <p:ext uri="{D42A27DB-BD31-4B8C-83A1-F6EECF244321}">
                <p14:modId xmlns:p14="http://schemas.microsoft.com/office/powerpoint/2010/main" val="3334527775"/>
              </p:ext>
            </p:extLst>
          </p:nvPr>
        </p:nvGraphicFramePr>
        <p:xfrm>
          <a:off x="976040" y="3976602"/>
          <a:ext cx="2644322" cy="1215226"/>
        </p:xfrm>
        <a:graphic>
          <a:graphicData uri="http://schemas.openxmlformats.org/drawingml/2006/table">
            <a:tbl>
              <a:tblPr>
                <a:tableStyleId>{5C22544A-7EE6-4342-B048-85BDC9FD1C3A}</a:tableStyleId>
              </a:tblPr>
              <a:tblGrid>
                <a:gridCol w="1469068">
                  <a:extLst>
                    <a:ext uri="{9D8B030D-6E8A-4147-A177-3AD203B41FA5}">
                      <a16:colId xmlns:a16="http://schemas.microsoft.com/office/drawing/2014/main" val="868630529"/>
                    </a:ext>
                  </a:extLst>
                </a:gridCol>
                <a:gridCol w="1175254">
                  <a:extLst>
                    <a:ext uri="{9D8B030D-6E8A-4147-A177-3AD203B41FA5}">
                      <a16:colId xmlns:a16="http://schemas.microsoft.com/office/drawing/2014/main" val="3807171377"/>
                    </a:ext>
                  </a:extLst>
                </a:gridCol>
              </a:tblGrid>
              <a:tr h="167476">
                <a:tc gridSpan="2">
                  <a:txBody>
                    <a:bodyPr/>
                    <a:lstStyle/>
                    <a:p>
                      <a:pPr algn="ctr" fontAlgn="ctr"/>
                      <a:r>
                        <a:rPr lang="en-US" sz="1000" b="1" i="0" u="none" strike="noStrike" dirty="0">
                          <a:solidFill>
                            <a:srgbClr val="000000"/>
                          </a:solidFill>
                          <a:effectLst/>
                          <a:latin typeface="Arial" panose="020B0604020202020204" pitchFamily="34" charset="0"/>
                        </a:rPr>
                        <a:t>Mid-Level Practitioner Rates</a:t>
                      </a:r>
                    </a:p>
                  </a:txBody>
                  <a:tcPr marL="6350" marR="6350" marT="6350" marB="0" anchor="ctr"/>
                </a:tc>
                <a:tc hMerge="1">
                  <a:txBody>
                    <a:bodyPr/>
                    <a:lstStyle/>
                    <a:p>
                      <a:endParaRPr lang="en-US"/>
                    </a:p>
                  </a:txBody>
                  <a:tcPr/>
                </a:tc>
                <a:extLst>
                  <a:ext uri="{0D108BD9-81ED-4DB2-BD59-A6C34878D82A}">
                    <a16:rowId xmlns:a16="http://schemas.microsoft.com/office/drawing/2014/main" val="3723569824"/>
                  </a:ext>
                </a:extLst>
              </a:tr>
              <a:tr h="158155">
                <a:tc>
                  <a:txBody>
                    <a:bodyPr/>
                    <a:lstStyle/>
                    <a:p>
                      <a:pPr algn="l" fontAlgn="b"/>
                      <a:r>
                        <a:rPr lang="en-US" sz="1000" b="1" u="none" strike="noStrike" dirty="0">
                          <a:solidFill>
                            <a:srgbClr val="000000"/>
                          </a:solidFill>
                          <a:effectLst/>
                        </a:rPr>
                        <a:t> </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u="none" strike="noStrike" dirty="0">
                          <a:solidFill>
                            <a:srgbClr val="000000"/>
                          </a:solidFill>
                          <a:effectLst/>
                          <a:latin typeface="+mn-lt"/>
                        </a:rPr>
                        <a:t>2023</a:t>
                      </a:r>
                      <a:endParaRPr lang="en-US" sz="1000" b="1"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3425178762"/>
                  </a:ext>
                </a:extLst>
              </a:tr>
              <a:tr h="177800">
                <a:tc>
                  <a:txBody>
                    <a:bodyPr/>
                    <a:lstStyle/>
                    <a:p>
                      <a:pPr algn="l" fontAlgn="b"/>
                      <a:r>
                        <a:rPr lang="en-US" sz="1000" b="1" u="none" strike="noStrike" dirty="0">
                          <a:solidFill>
                            <a:srgbClr val="000000"/>
                          </a:solidFill>
                          <a:effectLst/>
                        </a:rPr>
                        <a:t>Michigan</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710</a:t>
                      </a:r>
                    </a:p>
                  </a:txBody>
                  <a:tcPr marL="6350" marR="6350" marT="6350" marB="0" anchor="ctr"/>
                </a:tc>
                <a:extLst>
                  <a:ext uri="{0D108BD9-81ED-4DB2-BD59-A6C34878D82A}">
                    <a16:rowId xmlns:a16="http://schemas.microsoft.com/office/drawing/2014/main" val="3306126187"/>
                  </a:ext>
                </a:extLst>
              </a:tr>
              <a:tr h="177800">
                <a:tc>
                  <a:txBody>
                    <a:bodyPr/>
                    <a:lstStyle/>
                    <a:p>
                      <a:pPr algn="l" fontAlgn="b"/>
                      <a:r>
                        <a:rPr lang="en-US" sz="1000" b="1" u="none" strike="noStrike" dirty="0">
                          <a:solidFill>
                            <a:srgbClr val="000000"/>
                          </a:solidFill>
                          <a:effectLst/>
                        </a:rPr>
                        <a:t>Huron</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840</a:t>
                      </a:r>
                    </a:p>
                  </a:txBody>
                  <a:tcPr marL="6350" marR="6350" marT="6350" marB="0" anchor="ctr"/>
                </a:tc>
                <a:extLst>
                  <a:ext uri="{0D108BD9-81ED-4DB2-BD59-A6C34878D82A}">
                    <a16:rowId xmlns:a16="http://schemas.microsoft.com/office/drawing/2014/main" val="1782222262"/>
                  </a:ext>
                </a:extLst>
              </a:tr>
              <a:tr h="177800">
                <a:tc>
                  <a:txBody>
                    <a:bodyPr/>
                    <a:lstStyle/>
                    <a:p>
                      <a:pPr algn="l" fontAlgn="b"/>
                      <a:r>
                        <a:rPr lang="en-US" sz="1000" b="1" u="none" strike="noStrike" dirty="0">
                          <a:solidFill>
                            <a:srgbClr val="000000"/>
                          </a:solidFill>
                          <a:effectLst/>
                        </a:rPr>
                        <a:t>Lapeer</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1410</a:t>
                      </a:r>
                    </a:p>
                  </a:txBody>
                  <a:tcPr marL="6350" marR="6350" marT="6350" marB="0" anchor="ctr"/>
                </a:tc>
                <a:extLst>
                  <a:ext uri="{0D108BD9-81ED-4DB2-BD59-A6C34878D82A}">
                    <a16:rowId xmlns:a16="http://schemas.microsoft.com/office/drawing/2014/main" val="2753209955"/>
                  </a:ext>
                </a:extLst>
              </a:tr>
              <a:tr h="177800">
                <a:tc>
                  <a:txBody>
                    <a:bodyPr/>
                    <a:lstStyle/>
                    <a:p>
                      <a:pPr algn="l" fontAlgn="b"/>
                      <a:r>
                        <a:rPr lang="en-US" sz="1000" b="1" u="none" strike="noStrike">
                          <a:solidFill>
                            <a:srgbClr val="FF0000"/>
                          </a:solidFill>
                          <a:effectLst/>
                        </a:rPr>
                        <a:t>Sanilac</a:t>
                      </a:r>
                      <a:endParaRPr lang="en-US" sz="1000" b="1" i="0" u="none" strike="noStrike">
                        <a:solidFill>
                          <a:srgbClr val="FF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FF0000"/>
                          </a:solidFill>
                          <a:effectLst/>
                          <a:latin typeface="+mn-lt"/>
                        </a:rPr>
                        <a:t>1400</a:t>
                      </a:r>
                    </a:p>
                  </a:txBody>
                  <a:tcPr marL="6350" marR="6350" marT="6350" marB="0" anchor="ctr"/>
                </a:tc>
                <a:extLst>
                  <a:ext uri="{0D108BD9-81ED-4DB2-BD59-A6C34878D82A}">
                    <a16:rowId xmlns:a16="http://schemas.microsoft.com/office/drawing/2014/main" val="859382117"/>
                  </a:ext>
                </a:extLst>
              </a:tr>
              <a:tr h="177800">
                <a:tc>
                  <a:txBody>
                    <a:bodyPr/>
                    <a:lstStyle/>
                    <a:p>
                      <a:pPr algn="l" fontAlgn="b"/>
                      <a:r>
                        <a:rPr lang="en-US" sz="1000" b="1" u="none" strike="noStrike">
                          <a:solidFill>
                            <a:srgbClr val="000000"/>
                          </a:solidFill>
                          <a:effectLst/>
                        </a:rPr>
                        <a:t>Tuscola</a:t>
                      </a:r>
                      <a:endParaRPr lang="en-US" sz="1000" b="1"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1180</a:t>
                      </a:r>
                    </a:p>
                  </a:txBody>
                  <a:tcPr marL="6350" marR="6350" marT="6350" marB="0" anchor="ctr"/>
                </a:tc>
                <a:extLst>
                  <a:ext uri="{0D108BD9-81ED-4DB2-BD59-A6C34878D82A}">
                    <a16:rowId xmlns:a16="http://schemas.microsoft.com/office/drawing/2014/main" val="3460519815"/>
                  </a:ext>
                </a:extLst>
              </a:tr>
            </a:tbl>
          </a:graphicData>
        </a:graphic>
      </p:graphicFrame>
    </p:spTree>
    <p:extLst>
      <p:ext uri="{BB962C8B-B14F-4D97-AF65-F5344CB8AC3E}">
        <p14:creationId xmlns:p14="http://schemas.microsoft.com/office/powerpoint/2010/main" val="2976965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A6DD9A-A8E3-43FC-1E72-D7F964A8B5F9}"/>
              </a:ext>
            </a:extLst>
          </p:cNvPr>
          <p:cNvPicPr>
            <a:picLocks noChangeAspect="1"/>
          </p:cNvPicPr>
          <p:nvPr/>
        </p:nvPicPr>
        <p:blipFill>
          <a:blip r:embed="rId2"/>
          <a:stretch>
            <a:fillRect/>
          </a:stretch>
        </p:blipFill>
        <p:spPr>
          <a:xfrm>
            <a:off x="84955" y="161849"/>
            <a:ext cx="4487045" cy="2810500"/>
          </a:xfrm>
          <a:prstGeom prst="rect">
            <a:avLst/>
          </a:prstGeom>
        </p:spPr>
      </p:pic>
      <p:sp>
        <p:nvSpPr>
          <p:cNvPr id="5" name="TextBox 4">
            <a:extLst>
              <a:ext uri="{FF2B5EF4-FFF2-40B4-BE49-F238E27FC236}">
                <a16:creationId xmlns:a16="http://schemas.microsoft.com/office/drawing/2014/main" id="{3A3FB6F3-55CD-B5C9-C26C-A1F9EF4369C7}"/>
              </a:ext>
            </a:extLst>
          </p:cNvPr>
          <p:cNvSpPr txBox="1"/>
          <p:nvPr/>
        </p:nvSpPr>
        <p:spPr>
          <a:xfrm>
            <a:off x="327901" y="6202414"/>
            <a:ext cx="5352964" cy="400110"/>
          </a:xfrm>
          <a:prstGeom prst="rect">
            <a:avLst/>
          </a:prstGeom>
          <a:noFill/>
        </p:spPr>
        <p:txBody>
          <a:bodyPr wrap="square">
            <a:spAutoFit/>
          </a:bodyPr>
          <a:lstStyle/>
          <a:p>
            <a:pPr marL="0" marR="0" lvl="0" indent="0" algn="l" defTabSz="4572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B74601">
                    <a:lumMod val="60000"/>
                    <a:lumOff val="40000"/>
                  </a:srgbClr>
                </a:solidFill>
                <a:effectLst/>
                <a:uLnTx/>
                <a:uFillTx/>
                <a:latin typeface="Arial" panose="020B0604020202020204" pitchFamily="34" charset="0"/>
                <a:ea typeface="+mn-ea"/>
                <a:cs typeface="+mn-cs"/>
              </a:rPr>
              <a:t>County Health Rankings 2024 (2021 was last data used for Primary Care Provider Rates)</a:t>
            </a:r>
          </a:p>
          <a:p>
            <a:pPr marL="0" marR="0" lvl="0" indent="0" algn="l" defTabSz="457200" rtl="0" eaLnBrk="1" fontAlgn="b" latinLnBrk="0" hangingPunct="1">
              <a:lnSpc>
                <a:spcPct val="100000"/>
              </a:lnSpc>
              <a:spcBef>
                <a:spcPts val="0"/>
              </a:spcBef>
              <a:spcAft>
                <a:spcPts val="0"/>
              </a:spcAft>
              <a:buClrTx/>
              <a:buSzTx/>
              <a:buFontTx/>
              <a:buNone/>
              <a:tabLst/>
              <a:defRPr/>
            </a:pPr>
            <a:r>
              <a:rPr kumimoji="0" lang="en-US" sz="1000" b="0" i="0" u="sng" strike="noStrike" kern="1200" cap="none" spc="0" normalizeH="0" baseline="0" noProof="0" dirty="0">
                <a:ln>
                  <a:noFill/>
                </a:ln>
                <a:solidFill>
                  <a:srgbClr val="B74601">
                    <a:lumMod val="60000"/>
                    <a:lumOff val="40000"/>
                  </a:srgbClr>
                </a:solidFill>
                <a:effectLst/>
                <a:uLnTx/>
                <a:uFillTx/>
                <a:latin typeface="Arial" panose="020B0604020202020204" pitchFamily="34" charset="0"/>
                <a:ea typeface="+mn-ea"/>
                <a:cs typeface="+mn-cs"/>
                <a:hlinkClick r:id="rId3">
                  <a:extLst>
                    <a:ext uri="{A12FA001-AC4F-418D-AE19-62706E023703}">
                      <ahyp:hlinkClr xmlns:ahyp="http://schemas.microsoft.com/office/drawing/2018/hyperlinkcolor" val="tx"/>
                    </a:ext>
                  </a:extLst>
                </a:hlinkClick>
              </a:rPr>
              <a:t>www.countyhealthrankings.org</a:t>
            </a:r>
            <a:endParaRPr kumimoji="0" lang="en-US" sz="1000" b="0" i="0" u="none" strike="noStrike" kern="1200" cap="none" spc="0" normalizeH="0" baseline="0" noProof="0" dirty="0">
              <a:ln>
                <a:noFill/>
              </a:ln>
              <a:solidFill>
                <a:srgbClr val="B74601">
                  <a:lumMod val="60000"/>
                  <a:lumOff val="40000"/>
                </a:srgbClr>
              </a:solidFill>
              <a:effectLst/>
              <a:uLnTx/>
              <a:uFillTx/>
              <a:latin typeface="Arial" panose="020B0604020202020204" pitchFamily="34" charset="0"/>
              <a:ea typeface="+mn-ea"/>
              <a:cs typeface="+mn-cs"/>
            </a:endParaRPr>
          </a:p>
        </p:txBody>
      </p:sp>
      <p:graphicFrame>
        <p:nvGraphicFramePr>
          <p:cNvPr id="6" name="Table 5">
            <a:extLst>
              <a:ext uri="{FF2B5EF4-FFF2-40B4-BE49-F238E27FC236}">
                <a16:creationId xmlns:a16="http://schemas.microsoft.com/office/drawing/2014/main" id="{8E587694-440E-2EC1-4273-6A2C111A3FDB}"/>
              </a:ext>
            </a:extLst>
          </p:cNvPr>
          <p:cNvGraphicFramePr>
            <a:graphicFrameLocks noGrp="1"/>
          </p:cNvGraphicFramePr>
          <p:nvPr>
            <p:extLst>
              <p:ext uri="{D42A27DB-BD31-4B8C-83A1-F6EECF244321}">
                <p14:modId xmlns:p14="http://schemas.microsoft.com/office/powerpoint/2010/main" val="2935575232"/>
              </p:ext>
            </p:extLst>
          </p:nvPr>
        </p:nvGraphicFramePr>
        <p:xfrm>
          <a:off x="5295649" y="1258228"/>
          <a:ext cx="2644322" cy="1215226"/>
        </p:xfrm>
        <a:graphic>
          <a:graphicData uri="http://schemas.openxmlformats.org/drawingml/2006/table">
            <a:tbl>
              <a:tblPr>
                <a:tableStyleId>{5C22544A-7EE6-4342-B048-85BDC9FD1C3A}</a:tableStyleId>
              </a:tblPr>
              <a:tblGrid>
                <a:gridCol w="1469068">
                  <a:extLst>
                    <a:ext uri="{9D8B030D-6E8A-4147-A177-3AD203B41FA5}">
                      <a16:colId xmlns:a16="http://schemas.microsoft.com/office/drawing/2014/main" val="868630529"/>
                    </a:ext>
                  </a:extLst>
                </a:gridCol>
                <a:gridCol w="1175254">
                  <a:extLst>
                    <a:ext uri="{9D8B030D-6E8A-4147-A177-3AD203B41FA5}">
                      <a16:colId xmlns:a16="http://schemas.microsoft.com/office/drawing/2014/main" val="3807171377"/>
                    </a:ext>
                  </a:extLst>
                </a:gridCol>
              </a:tblGrid>
              <a:tr h="167476">
                <a:tc gridSpan="2">
                  <a:txBody>
                    <a:bodyPr/>
                    <a:lstStyle/>
                    <a:p>
                      <a:pPr algn="ctr" fontAlgn="ctr"/>
                      <a:r>
                        <a:rPr lang="en-US" sz="1000" b="1" u="none" strike="noStrike" dirty="0">
                          <a:solidFill>
                            <a:srgbClr val="000000"/>
                          </a:solidFill>
                          <a:effectLst/>
                        </a:rPr>
                        <a:t>Mental Health Provider Rates</a:t>
                      </a:r>
                      <a:endParaRPr lang="en-US" sz="1000" b="1" i="0" u="none" strike="noStrike" dirty="0">
                        <a:solidFill>
                          <a:srgbClr val="000000"/>
                        </a:solidFill>
                        <a:effectLst/>
                        <a:latin typeface="Arial" panose="020B0604020202020204" pitchFamily="34" charset="0"/>
                      </a:endParaRPr>
                    </a:p>
                  </a:txBody>
                  <a:tcPr marL="6350" marR="6350" marT="6350" marB="0" anchor="ctr"/>
                </a:tc>
                <a:tc hMerge="1">
                  <a:txBody>
                    <a:bodyPr/>
                    <a:lstStyle/>
                    <a:p>
                      <a:endParaRPr lang="en-US"/>
                    </a:p>
                  </a:txBody>
                  <a:tcPr/>
                </a:tc>
                <a:extLst>
                  <a:ext uri="{0D108BD9-81ED-4DB2-BD59-A6C34878D82A}">
                    <a16:rowId xmlns:a16="http://schemas.microsoft.com/office/drawing/2014/main" val="3723569824"/>
                  </a:ext>
                </a:extLst>
              </a:tr>
              <a:tr h="158155">
                <a:tc>
                  <a:txBody>
                    <a:bodyPr/>
                    <a:lstStyle/>
                    <a:p>
                      <a:pPr algn="l" fontAlgn="b"/>
                      <a:r>
                        <a:rPr lang="en-US" sz="1000" b="1" u="none" strike="noStrike" dirty="0">
                          <a:solidFill>
                            <a:srgbClr val="000000"/>
                          </a:solidFill>
                          <a:effectLst/>
                        </a:rPr>
                        <a:t> </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u="none" strike="noStrike" dirty="0">
                          <a:solidFill>
                            <a:srgbClr val="000000"/>
                          </a:solidFill>
                          <a:effectLst/>
                          <a:latin typeface="+mn-lt"/>
                        </a:rPr>
                        <a:t>2023</a:t>
                      </a:r>
                      <a:endParaRPr lang="en-US" sz="1000" b="1"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3425178762"/>
                  </a:ext>
                </a:extLst>
              </a:tr>
              <a:tr h="177800">
                <a:tc>
                  <a:txBody>
                    <a:bodyPr/>
                    <a:lstStyle/>
                    <a:p>
                      <a:pPr algn="l" fontAlgn="b"/>
                      <a:r>
                        <a:rPr lang="en-US" sz="1000" b="1" u="none" strike="noStrike" dirty="0">
                          <a:solidFill>
                            <a:srgbClr val="000000"/>
                          </a:solidFill>
                          <a:effectLst/>
                        </a:rPr>
                        <a:t>Michigan</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300</a:t>
                      </a:r>
                    </a:p>
                  </a:txBody>
                  <a:tcPr marL="6350" marR="6350" marT="6350" marB="0" anchor="ctr"/>
                </a:tc>
                <a:extLst>
                  <a:ext uri="{0D108BD9-81ED-4DB2-BD59-A6C34878D82A}">
                    <a16:rowId xmlns:a16="http://schemas.microsoft.com/office/drawing/2014/main" val="3306126187"/>
                  </a:ext>
                </a:extLst>
              </a:tr>
              <a:tr h="177800">
                <a:tc>
                  <a:txBody>
                    <a:bodyPr/>
                    <a:lstStyle/>
                    <a:p>
                      <a:pPr algn="l" fontAlgn="b"/>
                      <a:r>
                        <a:rPr lang="en-US" sz="1000" b="1" u="none" strike="noStrike" dirty="0">
                          <a:solidFill>
                            <a:srgbClr val="000000"/>
                          </a:solidFill>
                          <a:effectLst/>
                        </a:rPr>
                        <a:t>Huron</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620</a:t>
                      </a:r>
                    </a:p>
                  </a:txBody>
                  <a:tcPr marL="6350" marR="6350" marT="6350" marB="0" anchor="ctr"/>
                </a:tc>
                <a:extLst>
                  <a:ext uri="{0D108BD9-81ED-4DB2-BD59-A6C34878D82A}">
                    <a16:rowId xmlns:a16="http://schemas.microsoft.com/office/drawing/2014/main" val="1782222262"/>
                  </a:ext>
                </a:extLst>
              </a:tr>
              <a:tr h="177800">
                <a:tc>
                  <a:txBody>
                    <a:bodyPr/>
                    <a:lstStyle/>
                    <a:p>
                      <a:pPr algn="l" fontAlgn="b"/>
                      <a:r>
                        <a:rPr lang="en-US" sz="1000" b="1" u="none" strike="noStrike" dirty="0">
                          <a:solidFill>
                            <a:srgbClr val="000000"/>
                          </a:solidFill>
                          <a:effectLst/>
                        </a:rPr>
                        <a:t>Lapeer</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650</a:t>
                      </a:r>
                    </a:p>
                  </a:txBody>
                  <a:tcPr marL="6350" marR="6350" marT="6350" marB="0" anchor="ctr"/>
                </a:tc>
                <a:extLst>
                  <a:ext uri="{0D108BD9-81ED-4DB2-BD59-A6C34878D82A}">
                    <a16:rowId xmlns:a16="http://schemas.microsoft.com/office/drawing/2014/main" val="2753209955"/>
                  </a:ext>
                </a:extLst>
              </a:tr>
              <a:tr h="177800">
                <a:tc>
                  <a:txBody>
                    <a:bodyPr/>
                    <a:lstStyle/>
                    <a:p>
                      <a:pPr algn="l" fontAlgn="b"/>
                      <a:r>
                        <a:rPr lang="en-US" sz="1000" b="1" u="none" strike="noStrike">
                          <a:solidFill>
                            <a:srgbClr val="FF0000"/>
                          </a:solidFill>
                          <a:effectLst/>
                        </a:rPr>
                        <a:t>Sanilac</a:t>
                      </a:r>
                      <a:endParaRPr lang="en-US" sz="1000" b="1" i="0" u="none" strike="noStrike">
                        <a:solidFill>
                          <a:srgbClr val="FF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FF0000"/>
                          </a:solidFill>
                          <a:effectLst/>
                          <a:latin typeface="+mn-lt"/>
                        </a:rPr>
                        <a:t>540</a:t>
                      </a:r>
                    </a:p>
                  </a:txBody>
                  <a:tcPr marL="6350" marR="6350" marT="6350" marB="0" anchor="ctr"/>
                </a:tc>
                <a:extLst>
                  <a:ext uri="{0D108BD9-81ED-4DB2-BD59-A6C34878D82A}">
                    <a16:rowId xmlns:a16="http://schemas.microsoft.com/office/drawing/2014/main" val="859382117"/>
                  </a:ext>
                </a:extLst>
              </a:tr>
              <a:tr h="177800">
                <a:tc>
                  <a:txBody>
                    <a:bodyPr/>
                    <a:lstStyle/>
                    <a:p>
                      <a:pPr algn="l" fontAlgn="b"/>
                      <a:r>
                        <a:rPr lang="en-US" sz="1000" b="1" u="none" strike="noStrike">
                          <a:solidFill>
                            <a:srgbClr val="000000"/>
                          </a:solidFill>
                          <a:effectLst/>
                        </a:rPr>
                        <a:t>Tuscola</a:t>
                      </a:r>
                      <a:endParaRPr lang="en-US" sz="1000" b="1"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330</a:t>
                      </a:r>
                    </a:p>
                  </a:txBody>
                  <a:tcPr marL="6350" marR="6350" marT="6350" marB="0" anchor="ctr"/>
                </a:tc>
                <a:extLst>
                  <a:ext uri="{0D108BD9-81ED-4DB2-BD59-A6C34878D82A}">
                    <a16:rowId xmlns:a16="http://schemas.microsoft.com/office/drawing/2014/main" val="3460519815"/>
                  </a:ext>
                </a:extLst>
              </a:tr>
            </a:tbl>
          </a:graphicData>
        </a:graphic>
      </p:graphicFrame>
      <p:graphicFrame>
        <p:nvGraphicFramePr>
          <p:cNvPr id="7" name="Table 6">
            <a:extLst>
              <a:ext uri="{FF2B5EF4-FFF2-40B4-BE49-F238E27FC236}">
                <a16:creationId xmlns:a16="http://schemas.microsoft.com/office/drawing/2014/main" id="{E33FE11A-C583-C2CB-E602-BBB6E77084B4}"/>
              </a:ext>
            </a:extLst>
          </p:cNvPr>
          <p:cNvGraphicFramePr>
            <a:graphicFrameLocks noGrp="1"/>
          </p:cNvGraphicFramePr>
          <p:nvPr>
            <p:extLst>
              <p:ext uri="{D42A27DB-BD31-4B8C-83A1-F6EECF244321}">
                <p14:modId xmlns:p14="http://schemas.microsoft.com/office/powerpoint/2010/main" val="3758739132"/>
              </p:ext>
            </p:extLst>
          </p:nvPr>
        </p:nvGraphicFramePr>
        <p:xfrm>
          <a:off x="839500" y="3802825"/>
          <a:ext cx="2644322" cy="1215226"/>
        </p:xfrm>
        <a:graphic>
          <a:graphicData uri="http://schemas.openxmlformats.org/drawingml/2006/table">
            <a:tbl>
              <a:tblPr>
                <a:tableStyleId>{5C22544A-7EE6-4342-B048-85BDC9FD1C3A}</a:tableStyleId>
              </a:tblPr>
              <a:tblGrid>
                <a:gridCol w="1469068">
                  <a:extLst>
                    <a:ext uri="{9D8B030D-6E8A-4147-A177-3AD203B41FA5}">
                      <a16:colId xmlns:a16="http://schemas.microsoft.com/office/drawing/2014/main" val="868630529"/>
                    </a:ext>
                  </a:extLst>
                </a:gridCol>
                <a:gridCol w="1175254">
                  <a:extLst>
                    <a:ext uri="{9D8B030D-6E8A-4147-A177-3AD203B41FA5}">
                      <a16:colId xmlns:a16="http://schemas.microsoft.com/office/drawing/2014/main" val="3807171377"/>
                    </a:ext>
                  </a:extLst>
                </a:gridCol>
              </a:tblGrid>
              <a:tr h="167476">
                <a:tc gridSpan="2">
                  <a:txBody>
                    <a:bodyPr/>
                    <a:lstStyle/>
                    <a:p>
                      <a:pPr algn="ctr" fontAlgn="ctr"/>
                      <a:r>
                        <a:rPr lang="en-US" sz="1000" b="1" u="none" strike="noStrike" dirty="0">
                          <a:solidFill>
                            <a:srgbClr val="000000"/>
                          </a:solidFill>
                          <a:effectLst/>
                        </a:rPr>
                        <a:t>Dentist Provider Rates</a:t>
                      </a:r>
                      <a:endParaRPr lang="en-US" sz="1000" b="1" i="0" u="none" strike="noStrike" dirty="0">
                        <a:solidFill>
                          <a:srgbClr val="000000"/>
                        </a:solidFill>
                        <a:effectLst/>
                        <a:latin typeface="Arial" panose="020B0604020202020204" pitchFamily="34" charset="0"/>
                      </a:endParaRPr>
                    </a:p>
                  </a:txBody>
                  <a:tcPr marL="6350" marR="6350" marT="6350" marB="0" anchor="ctr"/>
                </a:tc>
                <a:tc hMerge="1">
                  <a:txBody>
                    <a:bodyPr/>
                    <a:lstStyle/>
                    <a:p>
                      <a:endParaRPr lang="en-US"/>
                    </a:p>
                  </a:txBody>
                  <a:tcPr/>
                </a:tc>
                <a:extLst>
                  <a:ext uri="{0D108BD9-81ED-4DB2-BD59-A6C34878D82A}">
                    <a16:rowId xmlns:a16="http://schemas.microsoft.com/office/drawing/2014/main" val="3723569824"/>
                  </a:ext>
                </a:extLst>
              </a:tr>
              <a:tr h="158155">
                <a:tc>
                  <a:txBody>
                    <a:bodyPr/>
                    <a:lstStyle/>
                    <a:p>
                      <a:pPr algn="l" fontAlgn="b"/>
                      <a:r>
                        <a:rPr lang="en-US" sz="1000" b="1" u="none" strike="noStrike" dirty="0">
                          <a:solidFill>
                            <a:srgbClr val="000000"/>
                          </a:solidFill>
                          <a:effectLst/>
                        </a:rPr>
                        <a:t> </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u="none" strike="noStrike" dirty="0">
                          <a:solidFill>
                            <a:srgbClr val="000000"/>
                          </a:solidFill>
                          <a:effectLst/>
                          <a:latin typeface="+mn-lt"/>
                        </a:rPr>
                        <a:t>2022</a:t>
                      </a:r>
                      <a:endParaRPr lang="en-US" sz="1000" b="1"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3425178762"/>
                  </a:ext>
                </a:extLst>
              </a:tr>
              <a:tr h="177800">
                <a:tc>
                  <a:txBody>
                    <a:bodyPr/>
                    <a:lstStyle/>
                    <a:p>
                      <a:pPr algn="l" fontAlgn="b"/>
                      <a:r>
                        <a:rPr lang="en-US" sz="1000" b="1" u="none" strike="noStrike" dirty="0">
                          <a:solidFill>
                            <a:srgbClr val="000000"/>
                          </a:solidFill>
                          <a:effectLst/>
                        </a:rPr>
                        <a:t>Michigan</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1250</a:t>
                      </a:r>
                    </a:p>
                  </a:txBody>
                  <a:tcPr marL="6350" marR="6350" marT="6350" marB="0" anchor="ctr"/>
                </a:tc>
                <a:extLst>
                  <a:ext uri="{0D108BD9-81ED-4DB2-BD59-A6C34878D82A}">
                    <a16:rowId xmlns:a16="http://schemas.microsoft.com/office/drawing/2014/main" val="3306126187"/>
                  </a:ext>
                </a:extLst>
              </a:tr>
              <a:tr h="177800">
                <a:tc>
                  <a:txBody>
                    <a:bodyPr/>
                    <a:lstStyle/>
                    <a:p>
                      <a:pPr algn="l" fontAlgn="b"/>
                      <a:r>
                        <a:rPr lang="en-US" sz="1000" b="1" u="none" strike="noStrike" dirty="0">
                          <a:solidFill>
                            <a:srgbClr val="000000"/>
                          </a:solidFill>
                          <a:effectLst/>
                        </a:rPr>
                        <a:t>Huron</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1840</a:t>
                      </a:r>
                    </a:p>
                  </a:txBody>
                  <a:tcPr marL="6350" marR="6350" marT="6350" marB="0" anchor="ctr"/>
                </a:tc>
                <a:extLst>
                  <a:ext uri="{0D108BD9-81ED-4DB2-BD59-A6C34878D82A}">
                    <a16:rowId xmlns:a16="http://schemas.microsoft.com/office/drawing/2014/main" val="1782222262"/>
                  </a:ext>
                </a:extLst>
              </a:tr>
              <a:tr h="177800">
                <a:tc>
                  <a:txBody>
                    <a:bodyPr/>
                    <a:lstStyle/>
                    <a:p>
                      <a:pPr algn="l" fontAlgn="b"/>
                      <a:r>
                        <a:rPr lang="en-US" sz="1000" b="1" u="none" strike="noStrike" dirty="0">
                          <a:solidFill>
                            <a:srgbClr val="000000"/>
                          </a:solidFill>
                          <a:effectLst/>
                        </a:rPr>
                        <a:t>Lapeer</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1850</a:t>
                      </a:r>
                    </a:p>
                  </a:txBody>
                  <a:tcPr marL="6350" marR="6350" marT="6350" marB="0" anchor="ctr"/>
                </a:tc>
                <a:extLst>
                  <a:ext uri="{0D108BD9-81ED-4DB2-BD59-A6C34878D82A}">
                    <a16:rowId xmlns:a16="http://schemas.microsoft.com/office/drawing/2014/main" val="2753209955"/>
                  </a:ext>
                </a:extLst>
              </a:tr>
              <a:tr h="177800">
                <a:tc>
                  <a:txBody>
                    <a:bodyPr/>
                    <a:lstStyle/>
                    <a:p>
                      <a:pPr algn="l" fontAlgn="b"/>
                      <a:r>
                        <a:rPr lang="en-US" sz="1000" b="1" u="none" strike="noStrike" dirty="0">
                          <a:solidFill>
                            <a:srgbClr val="FF0000"/>
                          </a:solidFill>
                          <a:effectLst/>
                        </a:rPr>
                        <a:t>Sanilac</a:t>
                      </a:r>
                      <a:endParaRPr lang="en-US" sz="1000" b="1" i="0" u="none" strike="noStrike" dirty="0">
                        <a:solidFill>
                          <a:srgbClr val="FF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FF0000"/>
                          </a:solidFill>
                          <a:effectLst/>
                          <a:latin typeface="+mn-lt"/>
                        </a:rPr>
                        <a:t>2900</a:t>
                      </a:r>
                    </a:p>
                  </a:txBody>
                  <a:tcPr marL="6350" marR="6350" marT="6350" marB="0" anchor="ctr"/>
                </a:tc>
                <a:extLst>
                  <a:ext uri="{0D108BD9-81ED-4DB2-BD59-A6C34878D82A}">
                    <a16:rowId xmlns:a16="http://schemas.microsoft.com/office/drawing/2014/main" val="859382117"/>
                  </a:ext>
                </a:extLst>
              </a:tr>
              <a:tr h="177800">
                <a:tc>
                  <a:txBody>
                    <a:bodyPr/>
                    <a:lstStyle/>
                    <a:p>
                      <a:pPr algn="l" fontAlgn="b"/>
                      <a:r>
                        <a:rPr lang="en-US" sz="1000" b="1" u="none" strike="noStrike" dirty="0">
                          <a:solidFill>
                            <a:srgbClr val="000000"/>
                          </a:solidFill>
                          <a:effectLst/>
                        </a:rPr>
                        <a:t>Tuscola</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2790</a:t>
                      </a:r>
                    </a:p>
                  </a:txBody>
                  <a:tcPr marL="6350" marR="6350" marT="6350" marB="0" anchor="ctr"/>
                </a:tc>
                <a:extLst>
                  <a:ext uri="{0D108BD9-81ED-4DB2-BD59-A6C34878D82A}">
                    <a16:rowId xmlns:a16="http://schemas.microsoft.com/office/drawing/2014/main" val="3460519815"/>
                  </a:ext>
                </a:extLst>
              </a:tr>
            </a:tbl>
          </a:graphicData>
        </a:graphic>
      </p:graphicFrame>
      <p:pic>
        <p:nvPicPr>
          <p:cNvPr id="8" name="Picture 7">
            <a:extLst>
              <a:ext uri="{FF2B5EF4-FFF2-40B4-BE49-F238E27FC236}">
                <a16:creationId xmlns:a16="http://schemas.microsoft.com/office/drawing/2014/main" id="{FA6154F9-2ECB-024C-A975-97E2828C5B88}"/>
              </a:ext>
            </a:extLst>
          </p:cNvPr>
          <p:cNvPicPr>
            <a:picLocks noChangeAspect="1"/>
          </p:cNvPicPr>
          <p:nvPr/>
        </p:nvPicPr>
        <p:blipFill>
          <a:blip r:embed="rId4"/>
          <a:stretch>
            <a:fillRect/>
          </a:stretch>
        </p:blipFill>
        <p:spPr>
          <a:xfrm>
            <a:off x="3909551" y="3169938"/>
            <a:ext cx="4965508" cy="2834886"/>
          </a:xfrm>
          <a:prstGeom prst="rect">
            <a:avLst/>
          </a:prstGeom>
        </p:spPr>
      </p:pic>
    </p:spTree>
    <p:extLst>
      <p:ext uri="{BB962C8B-B14F-4D97-AF65-F5344CB8AC3E}">
        <p14:creationId xmlns:p14="http://schemas.microsoft.com/office/powerpoint/2010/main" val="2367745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4AEBCC5-6CDF-4736-997D-3861070A925E}"/>
              </a:ext>
            </a:extLst>
          </p:cNvPr>
          <p:cNvGraphicFramePr>
            <a:graphicFrameLocks noGrp="1"/>
          </p:cNvGraphicFramePr>
          <p:nvPr>
            <p:extLst>
              <p:ext uri="{D42A27DB-BD31-4B8C-83A1-F6EECF244321}">
                <p14:modId xmlns:p14="http://schemas.microsoft.com/office/powerpoint/2010/main" val="2231977"/>
              </p:ext>
            </p:extLst>
          </p:nvPr>
        </p:nvGraphicFramePr>
        <p:xfrm>
          <a:off x="97188" y="6258296"/>
          <a:ext cx="8802695" cy="324150"/>
        </p:xfrm>
        <a:graphic>
          <a:graphicData uri="http://schemas.openxmlformats.org/drawingml/2006/table">
            <a:tbl>
              <a:tblPr/>
              <a:tblGrid>
                <a:gridCol w="8802695">
                  <a:extLst>
                    <a:ext uri="{9D8B030D-6E8A-4147-A177-3AD203B41FA5}">
                      <a16:colId xmlns:a16="http://schemas.microsoft.com/office/drawing/2014/main" val="3918329126"/>
                    </a:ext>
                  </a:extLst>
                </a:gridCol>
              </a:tblGrid>
              <a:tr h="156510">
                <a:tc>
                  <a:txBody>
                    <a:bodyPr/>
                    <a:lstStyle/>
                    <a:p>
                      <a:pPr algn="l" fontAlgn="b"/>
                      <a:r>
                        <a:rPr lang="en-US" sz="900" b="0" i="0" u="none" strike="noStrike" dirty="0">
                          <a:solidFill>
                            <a:schemeClr val="accent1">
                              <a:lumMod val="60000"/>
                              <a:lumOff val="40000"/>
                            </a:schemeClr>
                          </a:solidFill>
                          <a:effectLst/>
                          <a:latin typeface="Arial" panose="020B0604020202020204" pitchFamily="34" charset="0"/>
                          <a:cs typeface="Arial" panose="020B0604020202020204" pitchFamily="34" charset="0"/>
                        </a:rPr>
                        <a:t>Michigan Department of Health and Human Services -Data for Huron, Sanilac and Tuscola suppressed due to a denominator &lt; 50 and/or a relative standard error &gt; 30%. </a:t>
                      </a:r>
                    </a:p>
                  </a:txBody>
                  <a:tcPr marL="0" marR="0" marT="0" marB="0" anchor="b">
                    <a:lnL>
                      <a:noFill/>
                    </a:lnL>
                    <a:lnR>
                      <a:noFill/>
                    </a:lnR>
                    <a:lnT>
                      <a:noFill/>
                    </a:lnT>
                    <a:lnB>
                      <a:noFill/>
                    </a:lnB>
                  </a:tcPr>
                </a:tc>
                <a:extLst>
                  <a:ext uri="{0D108BD9-81ED-4DB2-BD59-A6C34878D82A}">
                    <a16:rowId xmlns:a16="http://schemas.microsoft.com/office/drawing/2014/main" val="213010533"/>
                  </a:ext>
                </a:extLst>
              </a:tr>
              <a:tr h="161925">
                <a:tc>
                  <a:txBody>
                    <a:bodyPr/>
                    <a:lstStyle/>
                    <a:p>
                      <a:pPr algn="l" fontAlgn="b"/>
                      <a:r>
                        <a:rPr lang="en-US" sz="1100" b="0" i="0" u="sng" strike="noStrike" dirty="0">
                          <a:solidFill>
                            <a:schemeClr val="tx1"/>
                          </a:solidFill>
                          <a:effectLst/>
                          <a:latin typeface="Arial" panose="020B0604020202020204" pitchFamily="34" charset="0"/>
                          <a:hlinkClick r:id="rId2">
                            <a:extLst>
                              <a:ext uri="{A12FA001-AC4F-418D-AE19-62706E023703}">
                                <ahyp:hlinkClr xmlns:ahyp="http://schemas.microsoft.com/office/drawing/2018/hyperlinkcolor" val="tx"/>
                              </a:ext>
                            </a:extLst>
                          </a:hlinkClick>
                        </a:rPr>
                        <a:t>http://www.michigan.gov/mdhhs/0,5885,7-339-71550_5104_5279_39424-134707--,00.html</a:t>
                      </a:r>
                      <a:endParaRPr lang="en-US" sz="1100" b="0" i="0" u="sng" strike="noStrike" dirty="0">
                        <a:solidFill>
                          <a:schemeClr val="tx1"/>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4014216823"/>
                  </a:ext>
                </a:extLst>
              </a:tr>
            </a:tbl>
          </a:graphicData>
        </a:graphic>
      </p:graphicFrame>
      <p:sp>
        <p:nvSpPr>
          <p:cNvPr id="2" name="TextBox 1">
            <a:extLst>
              <a:ext uri="{FF2B5EF4-FFF2-40B4-BE49-F238E27FC236}">
                <a16:creationId xmlns:a16="http://schemas.microsoft.com/office/drawing/2014/main" id="{873DE2BF-17E8-E960-6C88-EE9033564F7A}"/>
              </a:ext>
            </a:extLst>
          </p:cNvPr>
          <p:cNvSpPr txBox="1"/>
          <p:nvPr/>
        </p:nvSpPr>
        <p:spPr>
          <a:xfrm>
            <a:off x="471681" y="351692"/>
            <a:ext cx="6653191" cy="2308324"/>
          </a:xfrm>
          <a:prstGeom prst="rect">
            <a:avLst/>
          </a:prstGeom>
          <a:noFill/>
        </p:spPr>
        <p:txBody>
          <a:bodyPr wrap="square" rtlCol="0">
            <a:spAutoFit/>
          </a:bodyPr>
          <a:lstStyle/>
          <a:p>
            <a:r>
              <a:rPr lang="en-US" dirty="0"/>
              <a:t>Data for Access to Care – Percent of People Reporting No Personal Healthcare Provider has been suppressed for all 4 counties 2021-2023 due to a denominator &lt; 50 and/or a relative standard error &gt; 30%.  The Thumb region as a whole, is at 11.0% for 2021-2023 which is less than Michigan’s 11.6%, and has been showing a declining percentage since 2017.  The chart below uses data from the Thumb region as a whole.  </a:t>
            </a:r>
          </a:p>
        </p:txBody>
      </p:sp>
      <p:pic>
        <p:nvPicPr>
          <p:cNvPr id="5" name="Picture 4">
            <a:extLst>
              <a:ext uri="{FF2B5EF4-FFF2-40B4-BE49-F238E27FC236}">
                <a16:creationId xmlns:a16="http://schemas.microsoft.com/office/drawing/2014/main" id="{0EC70C9D-3036-8A23-112D-FB153D7FF53C}"/>
              </a:ext>
            </a:extLst>
          </p:cNvPr>
          <p:cNvPicPr>
            <a:picLocks noChangeAspect="1"/>
          </p:cNvPicPr>
          <p:nvPr/>
        </p:nvPicPr>
        <p:blipFill>
          <a:blip r:embed="rId3"/>
          <a:stretch>
            <a:fillRect/>
          </a:stretch>
        </p:blipFill>
        <p:spPr>
          <a:xfrm>
            <a:off x="2900428" y="2732616"/>
            <a:ext cx="5428562" cy="3304318"/>
          </a:xfrm>
          <a:prstGeom prst="rect">
            <a:avLst/>
          </a:prstGeom>
        </p:spPr>
      </p:pic>
    </p:spTree>
    <p:extLst>
      <p:ext uri="{BB962C8B-B14F-4D97-AF65-F5344CB8AC3E}">
        <p14:creationId xmlns:p14="http://schemas.microsoft.com/office/powerpoint/2010/main" val="418936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C5E96D13-BF36-45A9-B99D-FF51E722EDB3}"/>
              </a:ext>
            </a:extLst>
          </p:cNvPr>
          <p:cNvGraphicFramePr>
            <a:graphicFrameLocks noGrp="1"/>
          </p:cNvGraphicFramePr>
          <p:nvPr>
            <p:extLst>
              <p:ext uri="{D42A27DB-BD31-4B8C-83A1-F6EECF244321}">
                <p14:modId xmlns:p14="http://schemas.microsoft.com/office/powerpoint/2010/main" val="3061491421"/>
              </p:ext>
            </p:extLst>
          </p:nvPr>
        </p:nvGraphicFramePr>
        <p:xfrm>
          <a:off x="407490" y="6039907"/>
          <a:ext cx="4538404" cy="348615"/>
        </p:xfrm>
        <a:graphic>
          <a:graphicData uri="http://schemas.openxmlformats.org/drawingml/2006/table">
            <a:tbl>
              <a:tblPr/>
              <a:tblGrid>
                <a:gridCol w="4538404">
                  <a:extLst>
                    <a:ext uri="{9D8B030D-6E8A-4147-A177-3AD203B41FA5}">
                      <a16:colId xmlns:a16="http://schemas.microsoft.com/office/drawing/2014/main" val="175026949"/>
                    </a:ext>
                  </a:extLst>
                </a:gridCol>
              </a:tblGrid>
              <a:tr h="161925">
                <a:tc>
                  <a:txBody>
                    <a:bodyPr/>
                    <a:lstStyle/>
                    <a:p>
                      <a:pPr algn="l" fontAlgn="ctr"/>
                      <a:r>
                        <a:rPr lang="en-US" sz="1100" b="0" i="0" u="none" strike="noStrike" dirty="0">
                          <a:solidFill>
                            <a:schemeClr val="tx1"/>
                          </a:solidFill>
                          <a:effectLst/>
                          <a:latin typeface="Arial" panose="020B0604020202020204" pitchFamily="34" charset="0"/>
                        </a:rPr>
                        <a:t>County Health Rankings 2024 Report</a:t>
                      </a:r>
                    </a:p>
                  </a:txBody>
                  <a:tcPr marL="0" marR="0" marT="0" marB="0" anchor="ctr">
                    <a:lnL>
                      <a:noFill/>
                    </a:lnL>
                    <a:lnR>
                      <a:noFill/>
                    </a:lnR>
                    <a:lnT>
                      <a:noFill/>
                    </a:lnT>
                    <a:lnB>
                      <a:noFill/>
                    </a:lnB>
                  </a:tcPr>
                </a:tc>
                <a:extLst>
                  <a:ext uri="{0D108BD9-81ED-4DB2-BD59-A6C34878D82A}">
                    <a16:rowId xmlns:a16="http://schemas.microsoft.com/office/drawing/2014/main" val="2279662300"/>
                  </a:ext>
                </a:extLst>
              </a:tr>
              <a:tr h="180975">
                <a:tc>
                  <a:txBody>
                    <a:bodyPr/>
                    <a:lstStyle/>
                    <a:p>
                      <a:pPr algn="l" fontAlgn="ctr"/>
                      <a:r>
                        <a:rPr lang="en-US" sz="1100" b="0" i="0" u="sng" strike="noStrike" dirty="0">
                          <a:solidFill>
                            <a:schemeClr val="tx1"/>
                          </a:solidFill>
                          <a:effectLst/>
                          <a:latin typeface="Arial" panose="020B0604020202020204" pitchFamily="34" charset="0"/>
                          <a:hlinkClick r:id="rId2">
                            <a:extLst>
                              <a:ext uri="{A12FA001-AC4F-418D-AE19-62706E023703}">
                                <ahyp:hlinkClr xmlns:ahyp="http://schemas.microsoft.com/office/drawing/2018/hyperlinkcolor" val="tx"/>
                              </a:ext>
                            </a:extLst>
                          </a:hlinkClick>
                        </a:rPr>
                        <a:t>www.countyhealthrankings.org   </a:t>
                      </a:r>
                      <a:endParaRPr lang="en-US" sz="1100" b="0" i="0" u="sng" strike="noStrike" dirty="0">
                        <a:solidFill>
                          <a:schemeClr val="tx1"/>
                        </a:solidFill>
                        <a:effectLst/>
                        <a:latin typeface="Arial" panose="020B060402020202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934278517"/>
                  </a:ext>
                </a:extLst>
              </a:tr>
            </a:tbl>
          </a:graphicData>
        </a:graphic>
      </p:graphicFrame>
      <p:pic>
        <p:nvPicPr>
          <p:cNvPr id="2" name="Picture 1">
            <a:extLst>
              <a:ext uri="{FF2B5EF4-FFF2-40B4-BE49-F238E27FC236}">
                <a16:creationId xmlns:a16="http://schemas.microsoft.com/office/drawing/2014/main" id="{2C8B9CBC-29D6-BBF9-FB7A-173C8CA5C887}"/>
              </a:ext>
            </a:extLst>
          </p:cNvPr>
          <p:cNvPicPr>
            <a:picLocks noChangeAspect="1"/>
          </p:cNvPicPr>
          <p:nvPr/>
        </p:nvPicPr>
        <p:blipFill>
          <a:blip r:embed="rId3"/>
          <a:stretch>
            <a:fillRect/>
          </a:stretch>
        </p:blipFill>
        <p:spPr>
          <a:xfrm>
            <a:off x="1139083" y="1317326"/>
            <a:ext cx="7003628" cy="4044112"/>
          </a:xfrm>
          <a:prstGeom prst="rect">
            <a:avLst/>
          </a:prstGeom>
        </p:spPr>
      </p:pic>
    </p:spTree>
    <p:extLst>
      <p:ext uri="{BB962C8B-B14F-4D97-AF65-F5344CB8AC3E}">
        <p14:creationId xmlns:p14="http://schemas.microsoft.com/office/powerpoint/2010/main" val="894838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ABE6F9A3-300E-47F5-B41C-C8C5E758D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EA26A"/>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50E62169-5254-478D-87F4-090F903550C2}"/>
              </a:ext>
            </a:extLst>
          </p:cNvPr>
          <p:cNvSpPr>
            <a:spLocks noGrp="1"/>
          </p:cNvSpPr>
          <p:nvPr>
            <p:ph type="title"/>
          </p:nvPr>
        </p:nvSpPr>
        <p:spPr>
          <a:xfrm>
            <a:off x="486696" y="1063417"/>
            <a:ext cx="2629122" cy="4675396"/>
          </a:xfrm>
        </p:spPr>
        <p:txBody>
          <a:bodyPr anchor="ctr">
            <a:normAutofit/>
          </a:bodyPr>
          <a:lstStyle/>
          <a:p>
            <a:r>
              <a:rPr lang="en-US" dirty="0">
                <a:solidFill>
                  <a:srgbClr val="F2F2F2"/>
                </a:solidFill>
              </a:rPr>
              <a:t>CHNA Process</a:t>
            </a:r>
          </a:p>
        </p:txBody>
      </p:sp>
      <p:sp>
        <p:nvSpPr>
          <p:cNvPr id="30" name="Rectangle 29">
            <a:extLst>
              <a:ext uri="{FF2B5EF4-FFF2-40B4-BE49-F238E27FC236}">
                <a16:creationId xmlns:a16="http://schemas.microsoft.com/office/drawing/2014/main" id="{61B4701B-39FE-43B8-86AA-D6B8789C2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EA26A"/>
              </a:solidFill>
              <a:effectLst/>
              <a:uLnTx/>
              <a:uFillTx/>
              <a:latin typeface="Century Gothic" panose="020B0502020202020204"/>
              <a:ea typeface="+mn-ea"/>
              <a:cs typeface="+mn-cs"/>
            </a:endParaRPr>
          </a:p>
        </p:txBody>
      </p:sp>
      <p:sp useBgFill="1">
        <p:nvSpPr>
          <p:cNvPr id="32" name="Rounded Rectangle 9">
            <a:extLst>
              <a:ext uri="{FF2B5EF4-FFF2-40B4-BE49-F238E27FC236}">
                <a16:creationId xmlns:a16="http://schemas.microsoft.com/office/drawing/2014/main" id="{E9A7EF13-49FA-4355-971A-34B065F35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484632"/>
            <a:ext cx="4938073" cy="5739187"/>
          </a:xfrm>
          <a:prstGeom prst="roundRect">
            <a:avLst>
              <a:gd name="adj" fmla="val 0"/>
            </a:avLst>
          </a:prstGeom>
          <a:ln w="12700" cap="sq">
            <a:solidFill>
              <a:schemeClr val="bg1">
                <a:lumMod val="75000"/>
              </a:schemeClr>
            </a:solidFill>
            <a:miter lim="800000"/>
          </a:ln>
          <a:effectLst>
            <a:outerShdw blurRad="63500" dist="25400" dir="5400000" algn="tl"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EA26A"/>
              </a:solidFill>
              <a:effectLst/>
              <a:uLnTx/>
              <a:uFillTx/>
              <a:latin typeface="Century Gothic" panose="020B0502020202020204"/>
              <a:ea typeface="+mn-ea"/>
              <a:cs typeface="+mn-cs"/>
            </a:endParaRPr>
          </a:p>
        </p:txBody>
      </p:sp>
      <p:sp>
        <p:nvSpPr>
          <p:cNvPr id="34" name="Rectangle 33">
            <a:extLst>
              <a:ext uri="{FF2B5EF4-FFF2-40B4-BE49-F238E27FC236}">
                <a16:creationId xmlns:a16="http://schemas.microsoft.com/office/drawing/2014/main" id="{92CF3C3E-0F7B-4F0C-8EBD-BDD38E9C66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EA26A"/>
              </a:solidFill>
              <a:effectLst/>
              <a:uLnTx/>
              <a:uFillTx/>
              <a:latin typeface="Century Gothic" panose="020B0502020202020204"/>
              <a:ea typeface="+mn-ea"/>
              <a:cs typeface="+mn-cs"/>
            </a:endParaRPr>
          </a:p>
        </p:txBody>
      </p:sp>
      <p:graphicFrame>
        <p:nvGraphicFramePr>
          <p:cNvPr id="7" name="Content Placeholder 2">
            <a:extLst>
              <a:ext uri="{FF2B5EF4-FFF2-40B4-BE49-F238E27FC236}">
                <a16:creationId xmlns:a16="http://schemas.microsoft.com/office/drawing/2014/main" id="{9931B1AD-F4CD-25F4-B0D0-9B5C787831B8}"/>
              </a:ext>
            </a:extLst>
          </p:cNvPr>
          <p:cNvGraphicFramePr>
            <a:graphicFrameLocks noGrp="1"/>
          </p:cNvGraphicFramePr>
          <p:nvPr>
            <p:ph idx="1"/>
            <p:extLst>
              <p:ext uri="{D42A27DB-BD31-4B8C-83A1-F6EECF244321}">
                <p14:modId xmlns:p14="http://schemas.microsoft.com/office/powerpoint/2010/main" val="1074679414"/>
              </p:ext>
            </p:extLst>
          </p:nvPr>
        </p:nvGraphicFramePr>
        <p:xfrm>
          <a:off x="4206478" y="965200"/>
          <a:ext cx="4211240" cy="4773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2884202"/>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271D6-D1D6-4962-986E-34731170D2AF}"/>
              </a:ext>
            </a:extLst>
          </p:cNvPr>
          <p:cNvSpPr>
            <a:spLocks noGrp="1"/>
          </p:cNvSpPr>
          <p:nvPr>
            <p:ph type="title"/>
          </p:nvPr>
        </p:nvSpPr>
        <p:spPr>
          <a:xfrm>
            <a:off x="223428" y="452718"/>
            <a:ext cx="7316662" cy="1049215"/>
          </a:xfrm>
        </p:spPr>
        <p:txBody>
          <a:bodyPr/>
          <a:lstStyle/>
          <a:p>
            <a:r>
              <a:rPr lang="en-US" sz="3200" dirty="0"/>
              <a:t>Access to Care Highlights - Sanilac</a:t>
            </a:r>
          </a:p>
        </p:txBody>
      </p:sp>
      <p:sp>
        <p:nvSpPr>
          <p:cNvPr id="6" name="Text Placeholder 5">
            <a:extLst>
              <a:ext uri="{FF2B5EF4-FFF2-40B4-BE49-F238E27FC236}">
                <a16:creationId xmlns:a16="http://schemas.microsoft.com/office/drawing/2014/main" id="{346D8377-76AC-409D-BE51-D564DC6CE3A6}"/>
              </a:ext>
            </a:extLst>
          </p:cNvPr>
          <p:cNvSpPr>
            <a:spLocks noGrp="1"/>
          </p:cNvSpPr>
          <p:nvPr>
            <p:ph type="body" idx="1"/>
          </p:nvPr>
        </p:nvSpPr>
        <p:spPr>
          <a:xfrm>
            <a:off x="809510" y="1213802"/>
            <a:ext cx="3298112" cy="576262"/>
          </a:xfrm>
        </p:spPr>
        <p:txBody>
          <a:bodyPr/>
          <a:lstStyle/>
          <a:p>
            <a:r>
              <a:rPr lang="en-US" dirty="0"/>
              <a:t>Health Indicators</a:t>
            </a:r>
          </a:p>
        </p:txBody>
      </p:sp>
      <p:sp>
        <p:nvSpPr>
          <p:cNvPr id="8" name="Text Placeholder 7">
            <a:extLst>
              <a:ext uri="{FF2B5EF4-FFF2-40B4-BE49-F238E27FC236}">
                <a16:creationId xmlns:a16="http://schemas.microsoft.com/office/drawing/2014/main" id="{9A87012C-35BF-44A3-8369-BD729EAFC567}"/>
              </a:ext>
            </a:extLst>
          </p:cNvPr>
          <p:cNvSpPr>
            <a:spLocks noGrp="1"/>
          </p:cNvSpPr>
          <p:nvPr>
            <p:ph type="body" sz="quarter" idx="3"/>
          </p:nvPr>
        </p:nvSpPr>
        <p:spPr>
          <a:xfrm>
            <a:off x="4379445" y="1249600"/>
            <a:ext cx="3298113" cy="576262"/>
          </a:xfrm>
        </p:spPr>
        <p:txBody>
          <a:bodyPr/>
          <a:lstStyle/>
          <a:p>
            <a:r>
              <a:rPr lang="en-US" dirty="0"/>
              <a:t>Community Survey</a:t>
            </a:r>
          </a:p>
        </p:txBody>
      </p:sp>
      <p:sp>
        <p:nvSpPr>
          <p:cNvPr id="9" name="Content Placeholder 8">
            <a:extLst>
              <a:ext uri="{FF2B5EF4-FFF2-40B4-BE49-F238E27FC236}">
                <a16:creationId xmlns:a16="http://schemas.microsoft.com/office/drawing/2014/main" id="{D324762C-0C7F-4D1B-83FC-C6A74C3A2B2F}"/>
              </a:ext>
            </a:extLst>
          </p:cNvPr>
          <p:cNvSpPr>
            <a:spLocks noGrp="1"/>
          </p:cNvSpPr>
          <p:nvPr>
            <p:ph sz="quarter" idx="4"/>
          </p:nvPr>
        </p:nvSpPr>
        <p:spPr>
          <a:xfrm>
            <a:off x="4298994" y="1866662"/>
            <a:ext cx="4389068" cy="3741738"/>
          </a:xfrm>
        </p:spPr>
        <p:txBody>
          <a:bodyPr/>
          <a:lstStyle/>
          <a:p>
            <a:r>
              <a:rPr lang="en-US" dirty="0"/>
              <a:t>23% reported needing a specialist regularly and that it is not offered by local hospital.  </a:t>
            </a:r>
          </a:p>
          <a:p>
            <a:r>
              <a:rPr lang="en-US" dirty="0"/>
              <a:t>46% report cost as a barrier to care</a:t>
            </a:r>
          </a:p>
        </p:txBody>
      </p:sp>
      <p:graphicFrame>
        <p:nvGraphicFramePr>
          <p:cNvPr id="10" name="Table 11">
            <a:extLst>
              <a:ext uri="{FF2B5EF4-FFF2-40B4-BE49-F238E27FC236}">
                <a16:creationId xmlns:a16="http://schemas.microsoft.com/office/drawing/2014/main" id="{7E4203A7-9692-AC41-E0D3-F0493F9B0C54}"/>
              </a:ext>
            </a:extLst>
          </p:cNvPr>
          <p:cNvGraphicFramePr>
            <a:graphicFrameLocks noGrp="1"/>
          </p:cNvGraphicFramePr>
          <p:nvPr>
            <p:extLst>
              <p:ext uri="{D42A27DB-BD31-4B8C-83A1-F6EECF244321}">
                <p14:modId xmlns:p14="http://schemas.microsoft.com/office/powerpoint/2010/main" val="664394328"/>
              </p:ext>
            </p:extLst>
          </p:nvPr>
        </p:nvGraphicFramePr>
        <p:xfrm>
          <a:off x="727669" y="2049106"/>
          <a:ext cx="3346771" cy="1854200"/>
        </p:xfrm>
        <a:graphic>
          <a:graphicData uri="http://schemas.openxmlformats.org/drawingml/2006/table">
            <a:tbl>
              <a:tblPr firstRow="1" bandRow="1">
                <a:tableStyleId>{616DA210-FB5B-4158-B5E0-FEB733F419BA}</a:tableStyleId>
              </a:tblPr>
              <a:tblGrid>
                <a:gridCol w="2176896">
                  <a:extLst>
                    <a:ext uri="{9D8B030D-6E8A-4147-A177-3AD203B41FA5}">
                      <a16:colId xmlns:a16="http://schemas.microsoft.com/office/drawing/2014/main" val="2433167192"/>
                    </a:ext>
                  </a:extLst>
                </a:gridCol>
                <a:gridCol w="1169875">
                  <a:extLst>
                    <a:ext uri="{9D8B030D-6E8A-4147-A177-3AD203B41FA5}">
                      <a16:colId xmlns:a16="http://schemas.microsoft.com/office/drawing/2014/main" val="982411731"/>
                    </a:ext>
                  </a:extLst>
                </a:gridCol>
              </a:tblGrid>
              <a:tr h="370840">
                <a:tc>
                  <a:txBody>
                    <a:bodyPr/>
                    <a:lstStyle/>
                    <a:p>
                      <a:pPr marL="0" marR="0" lvl="1" indent="0" algn="l" defTabSz="457207" rtl="0" eaLnBrk="1" fontAlgn="auto" latinLnBrk="0" hangingPunct="1">
                        <a:lnSpc>
                          <a:spcPct val="100000"/>
                        </a:lnSpc>
                        <a:spcBef>
                          <a:spcPts val="1000"/>
                        </a:spcBef>
                        <a:spcAft>
                          <a:spcPts val="0"/>
                        </a:spcAft>
                        <a:buClr>
                          <a:srgbClr val="00423F">
                            <a:lumMod val="40000"/>
                            <a:lumOff val="60000"/>
                          </a:srgbClr>
                        </a:buClr>
                        <a:buSzPct val="80000"/>
                        <a:buFont typeface="+mj-lt"/>
                        <a:buNone/>
                        <a:tabLst/>
                        <a:defRPr/>
                      </a:pPr>
                      <a:r>
                        <a:rPr kumimoji="0" lang="en-US" sz="1600" b="1" i="0" u="none" strike="noStrike" kern="1200" cap="none" spc="0" normalizeH="0" baseline="0" noProof="0" dirty="0">
                          <a:ln>
                            <a:noFill/>
                          </a:ln>
                          <a:solidFill>
                            <a:srgbClr val="191919"/>
                          </a:solidFill>
                          <a:effectLst/>
                          <a:uLnTx/>
                          <a:uFillTx/>
                          <a:latin typeface="Century Gothic" panose="020B0502020202020204"/>
                          <a:ea typeface="+mj-ea"/>
                          <a:cs typeface="+mj-cs"/>
                        </a:rPr>
                        <a:t>Access Rates</a:t>
                      </a:r>
                    </a:p>
                  </a:txBody>
                  <a:tcPr>
                    <a:solidFill>
                      <a:schemeClr val="tx1">
                        <a:lumMod val="20000"/>
                        <a:lumOff val="80000"/>
                      </a:schemeClr>
                    </a:solidFill>
                  </a:tcPr>
                </a:tc>
                <a:tc>
                  <a:txBody>
                    <a:bodyPr/>
                    <a:lstStyle/>
                    <a:p>
                      <a:pPr algn="ctr"/>
                      <a:r>
                        <a:rPr lang="en-US" b="1" dirty="0">
                          <a:solidFill>
                            <a:srgbClr val="191919"/>
                          </a:solidFill>
                        </a:rPr>
                        <a:t>HC</a:t>
                      </a:r>
                    </a:p>
                  </a:txBody>
                  <a:tcPr>
                    <a:solidFill>
                      <a:schemeClr val="tx1">
                        <a:lumMod val="20000"/>
                        <a:lumOff val="80000"/>
                      </a:schemeClr>
                    </a:solidFill>
                  </a:tcPr>
                </a:tc>
                <a:extLst>
                  <a:ext uri="{0D108BD9-81ED-4DB2-BD59-A6C34878D82A}">
                    <a16:rowId xmlns:a16="http://schemas.microsoft.com/office/drawing/2014/main" val="2930656553"/>
                  </a:ext>
                </a:extLst>
              </a:tr>
              <a:tr h="370840">
                <a:tc>
                  <a:txBody>
                    <a:bodyPr/>
                    <a:lstStyle/>
                    <a:p>
                      <a:pPr marL="0" marR="0" lvl="1" indent="0" algn="l" defTabSz="457207" rtl="0" eaLnBrk="1" fontAlgn="auto" latinLnBrk="0" hangingPunct="1">
                        <a:lnSpc>
                          <a:spcPct val="100000"/>
                        </a:lnSpc>
                        <a:spcBef>
                          <a:spcPts val="1000"/>
                        </a:spcBef>
                        <a:spcAft>
                          <a:spcPts val="0"/>
                        </a:spcAft>
                        <a:buClr>
                          <a:srgbClr val="00423F">
                            <a:lumMod val="40000"/>
                            <a:lumOff val="60000"/>
                          </a:srgbClr>
                        </a:buClr>
                        <a:buSzPct val="80000"/>
                        <a:buFont typeface="+mj-lt"/>
                        <a:buNone/>
                        <a:tabLst/>
                        <a:defRPr/>
                      </a:pPr>
                      <a:r>
                        <a:rPr kumimoji="0" lang="en-US" sz="1600" b="1" i="0" u="none" strike="noStrike" kern="1200" cap="none" spc="0" normalizeH="0" baseline="0" noProof="0" dirty="0">
                          <a:ln>
                            <a:noFill/>
                          </a:ln>
                          <a:solidFill>
                            <a:srgbClr val="191919"/>
                          </a:solidFill>
                          <a:effectLst/>
                          <a:uLnTx/>
                          <a:uFillTx/>
                          <a:latin typeface="Century Gothic" panose="020B0502020202020204"/>
                          <a:ea typeface="+mj-ea"/>
                          <a:cs typeface="+mj-cs"/>
                        </a:rPr>
                        <a:t>Primary Care</a:t>
                      </a:r>
                    </a:p>
                  </a:txBody>
                  <a:tcPr>
                    <a:solidFill>
                      <a:schemeClr val="tx1">
                        <a:lumMod val="20000"/>
                        <a:lumOff val="80000"/>
                      </a:schemeClr>
                    </a:solidFill>
                  </a:tcPr>
                </a:tc>
                <a:tc>
                  <a:txBody>
                    <a:bodyPr/>
                    <a:lstStyle/>
                    <a:p>
                      <a:pPr algn="ctr"/>
                      <a:r>
                        <a:rPr lang="en-US" sz="1600" b="1" dirty="0">
                          <a:solidFill>
                            <a:srgbClr val="191919"/>
                          </a:solidFill>
                        </a:rPr>
                        <a:t>Better</a:t>
                      </a:r>
                    </a:p>
                  </a:txBody>
                  <a:tcPr>
                    <a:solidFill>
                      <a:schemeClr val="tx1">
                        <a:lumMod val="20000"/>
                        <a:lumOff val="80000"/>
                      </a:schemeClr>
                    </a:solidFill>
                  </a:tcPr>
                </a:tc>
                <a:extLst>
                  <a:ext uri="{0D108BD9-81ED-4DB2-BD59-A6C34878D82A}">
                    <a16:rowId xmlns:a16="http://schemas.microsoft.com/office/drawing/2014/main" val="904324404"/>
                  </a:ext>
                </a:extLst>
              </a:tr>
              <a:tr h="370840">
                <a:tc>
                  <a:txBody>
                    <a:bodyPr/>
                    <a:lstStyle/>
                    <a:p>
                      <a:pPr marL="0" marR="0" lvl="1" indent="0" algn="l" defTabSz="457207" rtl="0" eaLnBrk="1" fontAlgn="auto" latinLnBrk="0" hangingPunct="1">
                        <a:lnSpc>
                          <a:spcPct val="100000"/>
                        </a:lnSpc>
                        <a:spcBef>
                          <a:spcPts val="1000"/>
                        </a:spcBef>
                        <a:spcAft>
                          <a:spcPts val="0"/>
                        </a:spcAft>
                        <a:buClr>
                          <a:srgbClr val="00423F">
                            <a:lumMod val="40000"/>
                            <a:lumOff val="60000"/>
                          </a:srgbClr>
                        </a:buClr>
                        <a:buSzPct val="80000"/>
                        <a:buFont typeface="+mj-lt"/>
                        <a:buNone/>
                        <a:tabLst/>
                        <a:defRPr/>
                      </a:pPr>
                      <a:r>
                        <a:rPr kumimoji="0" lang="en-US" sz="1600" b="1" i="0" u="none" strike="noStrike" kern="1200" cap="none" spc="0" normalizeH="0" baseline="0" noProof="0" dirty="0">
                          <a:ln>
                            <a:noFill/>
                          </a:ln>
                          <a:solidFill>
                            <a:srgbClr val="191919"/>
                          </a:solidFill>
                          <a:effectLst/>
                          <a:uLnTx/>
                          <a:uFillTx/>
                          <a:latin typeface="Century Gothic" panose="020B0502020202020204"/>
                          <a:ea typeface="+mj-ea"/>
                          <a:cs typeface="+mj-cs"/>
                        </a:rPr>
                        <a:t>Other PCP Providers</a:t>
                      </a:r>
                    </a:p>
                  </a:txBody>
                  <a:tcPr>
                    <a:solidFill>
                      <a:schemeClr val="tx1">
                        <a:lumMod val="20000"/>
                        <a:lumOff val="80000"/>
                      </a:schemeClr>
                    </a:solidFill>
                  </a:tcPr>
                </a:tc>
                <a:tc>
                  <a:txBody>
                    <a:bodyPr/>
                    <a:lstStyle/>
                    <a:p>
                      <a:pPr algn="ctr"/>
                      <a:r>
                        <a:rPr lang="en-US" sz="1600" b="1" dirty="0">
                          <a:solidFill>
                            <a:srgbClr val="191919"/>
                          </a:solidFill>
                        </a:rPr>
                        <a:t>Worse</a:t>
                      </a:r>
                    </a:p>
                  </a:txBody>
                  <a:tcPr>
                    <a:solidFill>
                      <a:schemeClr val="tx1">
                        <a:lumMod val="20000"/>
                        <a:lumOff val="80000"/>
                      </a:schemeClr>
                    </a:solidFill>
                  </a:tcPr>
                </a:tc>
                <a:extLst>
                  <a:ext uri="{0D108BD9-81ED-4DB2-BD59-A6C34878D82A}">
                    <a16:rowId xmlns:a16="http://schemas.microsoft.com/office/drawing/2014/main" val="3807720780"/>
                  </a:ext>
                </a:extLst>
              </a:tr>
              <a:tr h="370840">
                <a:tc>
                  <a:txBody>
                    <a:bodyPr/>
                    <a:lstStyle/>
                    <a:p>
                      <a:pPr marL="0" marR="0" lvl="1" indent="0" algn="l" defTabSz="457207" rtl="0" eaLnBrk="1" fontAlgn="auto" latinLnBrk="0" hangingPunct="1">
                        <a:lnSpc>
                          <a:spcPct val="100000"/>
                        </a:lnSpc>
                        <a:spcBef>
                          <a:spcPts val="1000"/>
                        </a:spcBef>
                        <a:spcAft>
                          <a:spcPts val="0"/>
                        </a:spcAft>
                        <a:buClr>
                          <a:srgbClr val="00423F">
                            <a:lumMod val="40000"/>
                            <a:lumOff val="60000"/>
                          </a:srgbClr>
                        </a:buClr>
                        <a:buSzPct val="80000"/>
                        <a:buFont typeface="+mj-lt"/>
                        <a:buNone/>
                        <a:tabLst/>
                        <a:defRPr/>
                      </a:pPr>
                      <a:r>
                        <a:rPr kumimoji="0" lang="en-US" sz="1600" b="1" i="0" u="none" strike="noStrike" kern="1200" cap="none" spc="0" normalizeH="0" baseline="0" noProof="0" dirty="0">
                          <a:ln>
                            <a:noFill/>
                          </a:ln>
                          <a:solidFill>
                            <a:srgbClr val="191919"/>
                          </a:solidFill>
                          <a:effectLst/>
                          <a:uLnTx/>
                          <a:uFillTx/>
                          <a:latin typeface="Century Gothic" panose="020B0502020202020204"/>
                          <a:ea typeface="+mj-ea"/>
                          <a:cs typeface="+mj-cs"/>
                        </a:rPr>
                        <a:t>Mental Health</a:t>
                      </a:r>
                    </a:p>
                  </a:txBody>
                  <a:tcPr>
                    <a:solidFill>
                      <a:schemeClr val="tx1">
                        <a:lumMod val="20000"/>
                        <a:lumOff val="80000"/>
                      </a:schemeClr>
                    </a:solidFill>
                  </a:tcPr>
                </a:tc>
                <a:tc>
                  <a:txBody>
                    <a:bodyPr/>
                    <a:lstStyle/>
                    <a:p>
                      <a:pPr algn="ctr"/>
                      <a:r>
                        <a:rPr lang="en-US" sz="1600" b="1" dirty="0">
                          <a:solidFill>
                            <a:srgbClr val="191919"/>
                          </a:solidFill>
                        </a:rPr>
                        <a:t>Better</a:t>
                      </a:r>
                    </a:p>
                  </a:txBody>
                  <a:tcPr>
                    <a:solidFill>
                      <a:schemeClr val="tx1">
                        <a:lumMod val="20000"/>
                        <a:lumOff val="80000"/>
                      </a:schemeClr>
                    </a:solidFill>
                  </a:tcPr>
                </a:tc>
                <a:extLst>
                  <a:ext uri="{0D108BD9-81ED-4DB2-BD59-A6C34878D82A}">
                    <a16:rowId xmlns:a16="http://schemas.microsoft.com/office/drawing/2014/main" val="213212374"/>
                  </a:ext>
                </a:extLst>
              </a:tr>
              <a:tr h="370840">
                <a:tc>
                  <a:txBody>
                    <a:bodyPr/>
                    <a:lstStyle/>
                    <a:p>
                      <a:pPr marL="0" marR="0" lvl="1" indent="0" algn="l" defTabSz="457207" rtl="0" eaLnBrk="1" fontAlgn="auto" latinLnBrk="0" hangingPunct="1">
                        <a:lnSpc>
                          <a:spcPct val="100000"/>
                        </a:lnSpc>
                        <a:spcBef>
                          <a:spcPts val="1000"/>
                        </a:spcBef>
                        <a:spcAft>
                          <a:spcPts val="0"/>
                        </a:spcAft>
                        <a:buClr>
                          <a:srgbClr val="00423F">
                            <a:lumMod val="40000"/>
                            <a:lumOff val="60000"/>
                          </a:srgbClr>
                        </a:buClr>
                        <a:buSzPct val="80000"/>
                        <a:buFont typeface="+mj-lt"/>
                        <a:buNone/>
                        <a:tabLst/>
                        <a:defRPr/>
                      </a:pPr>
                      <a:r>
                        <a:rPr kumimoji="0" lang="en-US" sz="1600" b="1" i="0" u="none" strike="noStrike" kern="1200" cap="none" spc="0" normalizeH="0" baseline="0" noProof="0" dirty="0">
                          <a:ln>
                            <a:noFill/>
                          </a:ln>
                          <a:solidFill>
                            <a:srgbClr val="191919"/>
                          </a:solidFill>
                          <a:effectLst/>
                          <a:uLnTx/>
                          <a:uFillTx/>
                          <a:latin typeface="Century Gothic" panose="020B0502020202020204"/>
                          <a:ea typeface="+mj-ea"/>
                          <a:cs typeface="+mj-cs"/>
                        </a:rPr>
                        <a:t>Dental</a:t>
                      </a:r>
                    </a:p>
                  </a:txBody>
                  <a:tcPr>
                    <a:solidFill>
                      <a:schemeClr val="tx1">
                        <a:lumMod val="20000"/>
                        <a:lumOff val="80000"/>
                      </a:schemeClr>
                    </a:solidFill>
                  </a:tcPr>
                </a:tc>
                <a:tc>
                  <a:txBody>
                    <a:bodyPr/>
                    <a:lstStyle/>
                    <a:p>
                      <a:pPr algn="ctr"/>
                      <a:r>
                        <a:rPr lang="en-US" sz="1600" b="1" dirty="0">
                          <a:solidFill>
                            <a:srgbClr val="191919"/>
                          </a:solidFill>
                        </a:rPr>
                        <a:t>Worse</a:t>
                      </a:r>
                    </a:p>
                  </a:txBody>
                  <a:tcPr>
                    <a:solidFill>
                      <a:schemeClr val="tx1">
                        <a:lumMod val="20000"/>
                        <a:lumOff val="80000"/>
                      </a:schemeClr>
                    </a:solidFill>
                  </a:tcPr>
                </a:tc>
                <a:extLst>
                  <a:ext uri="{0D108BD9-81ED-4DB2-BD59-A6C34878D82A}">
                    <a16:rowId xmlns:a16="http://schemas.microsoft.com/office/drawing/2014/main" val="765780878"/>
                  </a:ext>
                </a:extLst>
              </a:tr>
            </a:tbl>
          </a:graphicData>
        </a:graphic>
      </p:graphicFrame>
      <p:sp>
        <p:nvSpPr>
          <p:cNvPr id="12" name="Content Placeholder 8">
            <a:extLst>
              <a:ext uri="{FF2B5EF4-FFF2-40B4-BE49-F238E27FC236}">
                <a16:creationId xmlns:a16="http://schemas.microsoft.com/office/drawing/2014/main" id="{B488EFDF-B877-DB6A-7717-3A917751DCA6}"/>
              </a:ext>
            </a:extLst>
          </p:cNvPr>
          <p:cNvSpPr txBox="1">
            <a:spLocks/>
          </p:cNvSpPr>
          <p:nvPr/>
        </p:nvSpPr>
        <p:spPr>
          <a:xfrm>
            <a:off x="537688" y="4020661"/>
            <a:ext cx="3841757" cy="3741738"/>
          </a:xfrm>
          <a:prstGeom prst="rect">
            <a:avLst/>
          </a:prstGeom>
        </p:spPr>
        <p:txBody>
          <a:bodyPr vert="horz" lIns="91440" tIns="45720" rIns="91440" bIns="45720" rtlCol="0">
            <a:normAutofit/>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9pPr>
          </a:lstStyle>
          <a:p>
            <a:pPr marL="342906" marR="0" lvl="0" indent="-342906" algn="l" defTabSz="457207" rtl="0" eaLnBrk="1" fontAlgn="auto" latinLnBrk="0" hangingPunct="1">
              <a:lnSpc>
                <a:spcPct val="100000"/>
              </a:lnSpc>
              <a:spcBef>
                <a:spcPts val="1000"/>
              </a:spcBef>
              <a:spcAft>
                <a:spcPts val="0"/>
              </a:spcAft>
              <a:buClr>
                <a:srgbClr val="00423F">
                  <a:lumMod val="40000"/>
                  <a:lumOff val="60000"/>
                </a:srgbClr>
              </a:buClr>
              <a:buSzPct val="80000"/>
              <a:buFont typeface="Wingdings 3" charset="2"/>
              <a:buChar char=""/>
              <a:tabLst/>
              <a:defRPr/>
            </a:pPr>
            <a:r>
              <a:rPr kumimoji="0" lang="en-US" sz="1800" b="0" i="0" u="none" strike="noStrike" kern="1200" cap="none" spc="0" normalizeH="0" baseline="0" noProof="0" dirty="0">
                <a:ln>
                  <a:noFill/>
                </a:ln>
                <a:solidFill>
                  <a:srgbClr val="FEA26A"/>
                </a:solidFill>
                <a:effectLst/>
                <a:uLnTx/>
                <a:uFillTx/>
                <a:latin typeface="Century Gothic" panose="020B0502020202020204"/>
                <a:ea typeface="+mj-ea"/>
                <a:cs typeface="+mj-cs"/>
              </a:rPr>
              <a:t>7.6% of Thumb residents report No Health </a:t>
            </a:r>
            <a:r>
              <a:rPr lang="en-US" dirty="0">
                <a:solidFill>
                  <a:srgbClr val="FEA26A"/>
                </a:solidFill>
                <a:latin typeface="Century Gothic" panose="020B0502020202020204"/>
              </a:rPr>
              <a:t>Care Access due to cost 2021-2023</a:t>
            </a:r>
            <a:endParaRPr kumimoji="0" lang="en-US" sz="1800" b="0" i="0" u="none" strike="noStrike" kern="1200" cap="none" spc="0" normalizeH="0" baseline="0" noProof="0" dirty="0">
              <a:ln>
                <a:noFill/>
              </a:ln>
              <a:solidFill>
                <a:srgbClr val="FEA26A"/>
              </a:solidFill>
              <a:effectLst/>
              <a:uLnTx/>
              <a:uFillTx/>
              <a:latin typeface="Century Gothic" panose="020B0502020202020204"/>
              <a:ea typeface="+mj-ea"/>
              <a:cs typeface="+mj-cs"/>
            </a:endParaRPr>
          </a:p>
          <a:p>
            <a:pPr marL="342906" marR="0" lvl="0" indent="-342906" algn="l" defTabSz="457207" rtl="0" eaLnBrk="1" fontAlgn="auto" latinLnBrk="0" hangingPunct="1">
              <a:lnSpc>
                <a:spcPct val="100000"/>
              </a:lnSpc>
              <a:spcBef>
                <a:spcPts val="1000"/>
              </a:spcBef>
              <a:spcAft>
                <a:spcPts val="0"/>
              </a:spcAft>
              <a:buClr>
                <a:srgbClr val="00423F">
                  <a:lumMod val="40000"/>
                  <a:lumOff val="60000"/>
                </a:srgbClr>
              </a:buClr>
              <a:buSzPct val="80000"/>
              <a:buFont typeface="Wingdings 3" charset="2"/>
              <a:buChar char=""/>
              <a:tabLst/>
              <a:defRPr/>
            </a:pPr>
            <a:r>
              <a:rPr kumimoji="0" lang="en-US" sz="1800" b="0" i="0" u="none" strike="noStrike" kern="1200" cap="none" spc="0" normalizeH="0" baseline="0" noProof="0" dirty="0">
                <a:ln>
                  <a:noFill/>
                </a:ln>
                <a:solidFill>
                  <a:srgbClr val="FEA26A"/>
                </a:solidFill>
                <a:effectLst/>
                <a:uLnTx/>
                <a:uFillTx/>
                <a:latin typeface="Century Gothic" panose="020B0502020202020204"/>
                <a:ea typeface="+mj-ea"/>
                <a:cs typeface="+mj-cs"/>
              </a:rPr>
              <a:t>8% of people &lt;65 uninsured 2021-2023</a:t>
            </a:r>
          </a:p>
        </p:txBody>
      </p:sp>
      <p:pic>
        <p:nvPicPr>
          <p:cNvPr id="3" name="Picture 2">
            <a:extLst>
              <a:ext uri="{FF2B5EF4-FFF2-40B4-BE49-F238E27FC236}">
                <a16:creationId xmlns:a16="http://schemas.microsoft.com/office/drawing/2014/main" id="{4A20D9B7-FEEC-B7E4-01B2-145D4731CDD6}"/>
              </a:ext>
            </a:extLst>
          </p:cNvPr>
          <p:cNvPicPr>
            <a:picLocks noChangeAspect="1"/>
          </p:cNvPicPr>
          <p:nvPr/>
        </p:nvPicPr>
        <p:blipFill>
          <a:blip r:embed="rId2"/>
          <a:stretch>
            <a:fillRect/>
          </a:stretch>
        </p:blipFill>
        <p:spPr>
          <a:xfrm>
            <a:off x="5006781" y="3953003"/>
            <a:ext cx="3321050" cy="1856125"/>
          </a:xfrm>
          <a:prstGeom prst="rect">
            <a:avLst/>
          </a:prstGeom>
        </p:spPr>
      </p:pic>
    </p:spTree>
    <p:extLst>
      <p:ext uri="{BB962C8B-B14F-4D97-AF65-F5344CB8AC3E}">
        <p14:creationId xmlns:p14="http://schemas.microsoft.com/office/powerpoint/2010/main" val="58458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uiExpand="1" build="p"/>
      <p:bldP spid="12"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3F488-3ACA-F3C8-0281-9F58037038F3}"/>
              </a:ext>
            </a:extLst>
          </p:cNvPr>
          <p:cNvSpPr>
            <a:spLocks noGrp="1"/>
          </p:cNvSpPr>
          <p:nvPr>
            <p:ph type="title" idx="4294967295"/>
          </p:nvPr>
        </p:nvSpPr>
        <p:spPr>
          <a:xfrm>
            <a:off x="434898" y="318623"/>
            <a:ext cx="7056438" cy="639762"/>
          </a:xfrm>
        </p:spPr>
        <p:txBody>
          <a:bodyPr/>
          <a:lstStyle/>
          <a:p>
            <a:r>
              <a:rPr lang="en-US" sz="2800" dirty="0"/>
              <a:t>Community Survey- Health Concerns</a:t>
            </a:r>
          </a:p>
        </p:txBody>
      </p:sp>
      <p:pic>
        <p:nvPicPr>
          <p:cNvPr id="3" name="Picture 2">
            <a:extLst>
              <a:ext uri="{FF2B5EF4-FFF2-40B4-BE49-F238E27FC236}">
                <a16:creationId xmlns:a16="http://schemas.microsoft.com/office/drawing/2014/main" id="{EB2D6821-3B7E-FC6A-8391-33C8FB775F4B}"/>
              </a:ext>
            </a:extLst>
          </p:cNvPr>
          <p:cNvPicPr>
            <a:picLocks noChangeAspect="1"/>
          </p:cNvPicPr>
          <p:nvPr/>
        </p:nvPicPr>
        <p:blipFill>
          <a:blip r:embed="rId2"/>
          <a:stretch>
            <a:fillRect/>
          </a:stretch>
        </p:blipFill>
        <p:spPr>
          <a:xfrm>
            <a:off x="823938" y="3261096"/>
            <a:ext cx="6985126" cy="3081012"/>
          </a:xfrm>
          <a:prstGeom prst="rect">
            <a:avLst/>
          </a:prstGeom>
        </p:spPr>
      </p:pic>
      <p:pic>
        <p:nvPicPr>
          <p:cNvPr id="4" name="Picture 3">
            <a:extLst>
              <a:ext uri="{FF2B5EF4-FFF2-40B4-BE49-F238E27FC236}">
                <a16:creationId xmlns:a16="http://schemas.microsoft.com/office/drawing/2014/main" id="{6959F50A-D03B-DA3F-351A-71D48536B5F4}"/>
              </a:ext>
            </a:extLst>
          </p:cNvPr>
          <p:cNvPicPr>
            <a:picLocks noChangeAspect="1"/>
          </p:cNvPicPr>
          <p:nvPr/>
        </p:nvPicPr>
        <p:blipFill>
          <a:blip r:embed="rId3"/>
          <a:stretch>
            <a:fillRect/>
          </a:stretch>
        </p:blipFill>
        <p:spPr>
          <a:xfrm>
            <a:off x="469556" y="1196764"/>
            <a:ext cx="8204887" cy="1882350"/>
          </a:xfrm>
          <a:prstGeom prst="rect">
            <a:avLst/>
          </a:prstGeom>
        </p:spPr>
      </p:pic>
    </p:spTree>
    <p:extLst>
      <p:ext uri="{BB962C8B-B14F-4D97-AF65-F5344CB8AC3E}">
        <p14:creationId xmlns:p14="http://schemas.microsoft.com/office/powerpoint/2010/main" val="15884436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FADFFA6-33C9-86B2-EBF2-C32D9A81C1F9}"/>
              </a:ext>
            </a:extLst>
          </p:cNvPr>
          <p:cNvGraphicFramePr>
            <a:graphicFrameLocks noGrp="1"/>
          </p:cNvGraphicFramePr>
          <p:nvPr/>
        </p:nvGraphicFramePr>
        <p:xfrm>
          <a:off x="721894" y="6282046"/>
          <a:ext cx="3765969" cy="352476"/>
        </p:xfrm>
        <a:graphic>
          <a:graphicData uri="http://schemas.openxmlformats.org/drawingml/2006/table">
            <a:tbl>
              <a:tblPr>
                <a:tableStyleId>{5C22544A-7EE6-4342-B048-85BDC9FD1C3A}</a:tableStyleId>
              </a:tblPr>
              <a:tblGrid>
                <a:gridCol w="3765969">
                  <a:extLst>
                    <a:ext uri="{9D8B030D-6E8A-4147-A177-3AD203B41FA5}">
                      <a16:colId xmlns:a16="http://schemas.microsoft.com/office/drawing/2014/main" val="908216737"/>
                    </a:ext>
                  </a:extLst>
                </a:gridCol>
              </a:tblGrid>
              <a:tr h="178486">
                <a:tc>
                  <a:txBody>
                    <a:bodyPr/>
                    <a:lstStyle/>
                    <a:p>
                      <a:pPr algn="l" rtl="0" fontAlgn="b"/>
                      <a:r>
                        <a:rPr lang="en-US" sz="1100" u="none" strike="noStrike">
                          <a:solidFill>
                            <a:schemeClr val="tx1"/>
                          </a:solidFill>
                          <a:effectLst/>
                          <a:latin typeface="Arial" panose="020B0604020202020204" pitchFamily="34" charset="0"/>
                          <a:cs typeface="Arial" panose="020B0604020202020204" pitchFamily="34" charset="0"/>
                        </a:rPr>
                        <a:t>Michigan Department of Health and Human Services</a:t>
                      </a:r>
                      <a:endParaRPr lang="en-US" sz="1100" b="0" i="0" u="none" strike="noStrike">
                        <a:solidFill>
                          <a:schemeClr val="tx1"/>
                        </a:solidFill>
                        <a:effectLst/>
                        <a:latin typeface="Arial" panose="020B0604020202020204" pitchFamily="34" charset="0"/>
                        <a:cs typeface="Arial" panose="020B0604020202020204" pitchFamily="34" charset="0"/>
                      </a:endParaRP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32320722"/>
                  </a:ext>
                </a:extLst>
              </a:tr>
              <a:tr h="142149">
                <a:tc>
                  <a:txBody>
                    <a:bodyPr/>
                    <a:lstStyle/>
                    <a:p>
                      <a:pPr algn="l" rtl="0" fontAlgn="ctr"/>
                      <a:r>
                        <a:rPr lang="en-US" sz="1100" u="sng" strike="noStrike" dirty="0">
                          <a:solidFill>
                            <a:schemeClr val="tx1"/>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https://vitalstats.michigan.gov/osr/CHI/Deaths/frame.html </a:t>
                      </a:r>
                      <a:endParaRPr lang="en-US" sz="1100" b="0" i="0" u="sng"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32746312"/>
                  </a:ext>
                </a:extLst>
              </a:tr>
            </a:tbl>
          </a:graphicData>
        </a:graphic>
      </p:graphicFrame>
      <p:pic>
        <p:nvPicPr>
          <p:cNvPr id="7" name="Picture 6">
            <a:extLst>
              <a:ext uri="{FF2B5EF4-FFF2-40B4-BE49-F238E27FC236}">
                <a16:creationId xmlns:a16="http://schemas.microsoft.com/office/drawing/2014/main" id="{917A23AD-4E2A-8A67-EC5E-8F838824D3C8}"/>
              </a:ext>
            </a:extLst>
          </p:cNvPr>
          <p:cNvPicPr>
            <a:picLocks noChangeAspect="1"/>
          </p:cNvPicPr>
          <p:nvPr/>
        </p:nvPicPr>
        <p:blipFill>
          <a:blip r:embed="rId3"/>
          <a:stretch>
            <a:fillRect/>
          </a:stretch>
        </p:blipFill>
        <p:spPr>
          <a:xfrm>
            <a:off x="7131304" y="1920780"/>
            <a:ext cx="1841500" cy="1238250"/>
          </a:xfrm>
          <a:prstGeom prst="rect">
            <a:avLst/>
          </a:prstGeom>
        </p:spPr>
      </p:pic>
      <p:pic>
        <p:nvPicPr>
          <p:cNvPr id="4" name="Picture 3">
            <a:extLst>
              <a:ext uri="{FF2B5EF4-FFF2-40B4-BE49-F238E27FC236}">
                <a16:creationId xmlns:a16="http://schemas.microsoft.com/office/drawing/2014/main" id="{325C70C3-3FD7-D983-4F85-E4B8FDB7F6F2}"/>
              </a:ext>
            </a:extLst>
          </p:cNvPr>
          <p:cNvPicPr>
            <a:picLocks noChangeAspect="1"/>
          </p:cNvPicPr>
          <p:nvPr/>
        </p:nvPicPr>
        <p:blipFill>
          <a:blip r:embed="rId4"/>
          <a:stretch>
            <a:fillRect/>
          </a:stretch>
        </p:blipFill>
        <p:spPr>
          <a:xfrm>
            <a:off x="171196" y="425486"/>
            <a:ext cx="6946869" cy="5286441"/>
          </a:xfrm>
          <a:prstGeom prst="rect">
            <a:avLst/>
          </a:prstGeom>
        </p:spPr>
      </p:pic>
    </p:spTree>
    <p:extLst>
      <p:ext uri="{BB962C8B-B14F-4D97-AF65-F5344CB8AC3E}">
        <p14:creationId xmlns:p14="http://schemas.microsoft.com/office/powerpoint/2010/main" val="38055524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57824-9BB2-47B8-B1BE-A8FF34B7B2B6}"/>
              </a:ext>
            </a:extLst>
          </p:cNvPr>
          <p:cNvSpPr>
            <a:spLocks noGrp="1"/>
          </p:cNvSpPr>
          <p:nvPr>
            <p:ph type="title"/>
          </p:nvPr>
        </p:nvSpPr>
        <p:spPr/>
        <p:txBody>
          <a:bodyPr/>
          <a:lstStyle/>
          <a:p>
            <a:r>
              <a:rPr lang="en-US" dirty="0"/>
              <a:t>Chronic Disease</a:t>
            </a:r>
          </a:p>
        </p:txBody>
      </p:sp>
      <p:sp>
        <p:nvSpPr>
          <p:cNvPr id="3" name="Content Placeholder 2">
            <a:extLst>
              <a:ext uri="{FF2B5EF4-FFF2-40B4-BE49-F238E27FC236}">
                <a16:creationId xmlns:a16="http://schemas.microsoft.com/office/drawing/2014/main" id="{3AB30F3B-285D-4E7C-95A1-A2BD514DA900}"/>
              </a:ext>
            </a:extLst>
          </p:cNvPr>
          <p:cNvSpPr>
            <a:spLocks noGrp="1"/>
          </p:cNvSpPr>
          <p:nvPr>
            <p:ph idx="1"/>
          </p:nvPr>
        </p:nvSpPr>
        <p:spPr>
          <a:xfrm>
            <a:off x="828436" y="1444704"/>
            <a:ext cx="6711654" cy="4195481"/>
          </a:xfrm>
        </p:spPr>
        <p:txBody>
          <a:bodyPr/>
          <a:lstStyle/>
          <a:p>
            <a:pPr marL="0" indent="0">
              <a:buNone/>
            </a:pPr>
            <a:r>
              <a:rPr lang="en-US" dirty="0"/>
              <a:t>Health Outcomes</a:t>
            </a:r>
          </a:p>
          <a:p>
            <a:r>
              <a:rPr lang="en-US" dirty="0"/>
              <a:t>Heart Disease</a:t>
            </a:r>
          </a:p>
          <a:p>
            <a:r>
              <a:rPr lang="en-US" dirty="0"/>
              <a:t>Stroke</a:t>
            </a:r>
          </a:p>
          <a:p>
            <a:r>
              <a:rPr lang="en-US" dirty="0"/>
              <a:t>Diabetes</a:t>
            </a:r>
          </a:p>
          <a:p>
            <a:r>
              <a:rPr lang="en-US" dirty="0"/>
              <a:t>Cancer</a:t>
            </a:r>
          </a:p>
          <a:p>
            <a:pPr marL="0" indent="0">
              <a:buNone/>
            </a:pPr>
            <a:endParaRPr lang="en-US" dirty="0"/>
          </a:p>
          <a:p>
            <a:pPr marL="0" indent="0">
              <a:buNone/>
            </a:pPr>
            <a:r>
              <a:rPr lang="en-US" dirty="0"/>
              <a:t>Contributing Factors </a:t>
            </a:r>
          </a:p>
          <a:p>
            <a:r>
              <a:rPr lang="en-US" dirty="0"/>
              <a:t>Weight Status</a:t>
            </a:r>
          </a:p>
          <a:p>
            <a:r>
              <a:rPr lang="en-US" dirty="0"/>
              <a:t>Tobacco Use</a:t>
            </a:r>
          </a:p>
        </p:txBody>
      </p:sp>
    </p:spTree>
    <p:extLst>
      <p:ext uri="{BB962C8B-B14F-4D97-AF65-F5344CB8AC3E}">
        <p14:creationId xmlns:p14="http://schemas.microsoft.com/office/powerpoint/2010/main" val="1849391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86AFAC69-2000-45D6-BBC1-C87FE27474EC}"/>
              </a:ext>
            </a:extLst>
          </p:cNvPr>
          <p:cNvGraphicFramePr>
            <a:graphicFrameLocks noGrp="1"/>
          </p:cNvGraphicFramePr>
          <p:nvPr>
            <p:extLst>
              <p:ext uri="{D42A27DB-BD31-4B8C-83A1-F6EECF244321}">
                <p14:modId xmlns:p14="http://schemas.microsoft.com/office/powerpoint/2010/main" val="2225653263"/>
              </p:ext>
            </p:extLst>
          </p:nvPr>
        </p:nvGraphicFramePr>
        <p:xfrm>
          <a:off x="613916" y="6008914"/>
          <a:ext cx="3585990" cy="380012"/>
        </p:xfrm>
        <a:graphic>
          <a:graphicData uri="http://schemas.openxmlformats.org/drawingml/2006/table">
            <a:tbl>
              <a:tblPr/>
              <a:tblGrid>
                <a:gridCol w="3585990">
                  <a:extLst>
                    <a:ext uri="{9D8B030D-6E8A-4147-A177-3AD203B41FA5}">
                      <a16:colId xmlns:a16="http://schemas.microsoft.com/office/drawing/2014/main" val="2073570044"/>
                    </a:ext>
                  </a:extLst>
                </a:gridCol>
              </a:tblGrid>
              <a:tr h="190006">
                <a:tc>
                  <a:txBody>
                    <a:bodyPr/>
                    <a:lstStyle/>
                    <a:p>
                      <a:pPr algn="l" fontAlgn="b"/>
                      <a:r>
                        <a:rPr lang="en-US" sz="1100" b="0" i="0" u="none" strike="noStrike" dirty="0">
                          <a:solidFill>
                            <a:schemeClr val="tx1"/>
                          </a:solidFill>
                          <a:effectLst/>
                          <a:latin typeface="Arial" panose="020B0604020202020204" pitchFamily="34" charset="0"/>
                          <a:cs typeface="Arial" panose="020B0604020202020204" pitchFamily="34" charset="0"/>
                        </a:rPr>
                        <a:t>Michigan Department of Health and Human Services</a:t>
                      </a:r>
                    </a:p>
                  </a:txBody>
                  <a:tcPr marL="0" marR="0" marT="0" marB="0" anchor="b">
                    <a:lnL>
                      <a:noFill/>
                    </a:lnL>
                    <a:lnR>
                      <a:noFill/>
                    </a:lnR>
                    <a:lnT>
                      <a:noFill/>
                    </a:lnT>
                    <a:lnB>
                      <a:noFill/>
                    </a:lnB>
                  </a:tcPr>
                </a:tc>
                <a:extLst>
                  <a:ext uri="{0D108BD9-81ED-4DB2-BD59-A6C34878D82A}">
                    <a16:rowId xmlns:a16="http://schemas.microsoft.com/office/drawing/2014/main" val="369904204"/>
                  </a:ext>
                </a:extLst>
              </a:tr>
              <a:tr h="190006">
                <a:tc>
                  <a:txBody>
                    <a:bodyPr/>
                    <a:lstStyle/>
                    <a:p>
                      <a:pPr algn="l" fontAlgn="b"/>
                      <a:r>
                        <a:rPr lang="en-US" sz="1100" b="0" i="0" u="sng" strike="noStrike" dirty="0">
                          <a:solidFill>
                            <a:schemeClr val="tx1"/>
                          </a:solidFill>
                          <a:effectLst/>
                          <a:latin typeface="Arial" panose="020B0604020202020204" pitchFamily="34" charset="0"/>
                          <a:hlinkClick r:id="rId2">
                            <a:extLst>
                              <a:ext uri="{A12FA001-AC4F-418D-AE19-62706E023703}">
                                <ahyp:hlinkClr xmlns:ahyp="http://schemas.microsoft.com/office/drawing/2018/hyperlinkcolor" val="tx"/>
                              </a:ext>
                            </a:extLst>
                          </a:hlinkClick>
                        </a:rPr>
                        <a:t>https://vitalstats.michigan.gov/osr/chi/cri/frame.html</a:t>
                      </a:r>
                      <a:endParaRPr lang="en-US" sz="1100" b="0" i="0" u="sng" strike="noStrike" dirty="0">
                        <a:solidFill>
                          <a:schemeClr val="tx1"/>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588508343"/>
                  </a:ext>
                </a:extLst>
              </a:tr>
            </a:tbl>
          </a:graphicData>
        </a:graphic>
      </p:graphicFrame>
      <p:graphicFrame>
        <p:nvGraphicFramePr>
          <p:cNvPr id="4" name="Table 3">
            <a:extLst>
              <a:ext uri="{FF2B5EF4-FFF2-40B4-BE49-F238E27FC236}">
                <a16:creationId xmlns:a16="http://schemas.microsoft.com/office/drawing/2014/main" id="{DE2755E4-52AB-2DDE-97F0-CBF33E6148CB}"/>
              </a:ext>
            </a:extLst>
          </p:cNvPr>
          <p:cNvGraphicFramePr>
            <a:graphicFrameLocks noGrp="1"/>
          </p:cNvGraphicFramePr>
          <p:nvPr>
            <p:extLst>
              <p:ext uri="{D42A27DB-BD31-4B8C-83A1-F6EECF244321}">
                <p14:modId xmlns:p14="http://schemas.microsoft.com/office/powerpoint/2010/main" val="3734817369"/>
              </p:ext>
            </p:extLst>
          </p:nvPr>
        </p:nvGraphicFramePr>
        <p:xfrm>
          <a:off x="5692854" y="5118568"/>
          <a:ext cx="2644322" cy="1358900"/>
        </p:xfrm>
        <a:graphic>
          <a:graphicData uri="http://schemas.openxmlformats.org/drawingml/2006/table">
            <a:tbl>
              <a:tblPr>
                <a:tableStyleId>{5C22544A-7EE6-4342-B048-85BDC9FD1C3A}</a:tableStyleId>
              </a:tblPr>
              <a:tblGrid>
                <a:gridCol w="1469068">
                  <a:extLst>
                    <a:ext uri="{9D8B030D-6E8A-4147-A177-3AD203B41FA5}">
                      <a16:colId xmlns:a16="http://schemas.microsoft.com/office/drawing/2014/main" val="302835543"/>
                    </a:ext>
                  </a:extLst>
                </a:gridCol>
                <a:gridCol w="1175254">
                  <a:extLst>
                    <a:ext uri="{9D8B030D-6E8A-4147-A177-3AD203B41FA5}">
                      <a16:colId xmlns:a16="http://schemas.microsoft.com/office/drawing/2014/main" val="1342126445"/>
                    </a:ext>
                  </a:extLst>
                </a:gridCol>
              </a:tblGrid>
              <a:tr h="167476">
                <a:tc gridSpan="2">
                  <a:txBody>
                    <a:bodyPr/>
                    <a:lstStyle/>
                    <a:p>
                      <a:pPr algn="ctr" rtl="0" fontAlgn="ctr"/>
                      <a:r>
                        <a:rPr lang="en-US" sz="1000" b="1" i="0" u="none" strike="noStrike">
                          <a:solidFill>
                            <a:srgbClr val="000000"/>
                          </a:solidFill>
                          <a:effectLst/>
                          <a:latin typeface="Century Gothic" panose="020B0502020202020204" pitchFamily="34" charset="0"/>
                        </a:rPr>
                        <a:t>Heart Disease Mortality Trends Age Adjusted</a:t>
                      </a:r>
                    </a:p>
                  </a:txBody>
                  <a:tcPr marL="6350" marR="6350" marT="6350" marB="0" anchor="ctr"/>
                </a:tc>
                <a:tc hMerge="1">
                  <a:txBody>
                    <a:bodyPr/>
                    <a:lstStyle/>
                    <a:p>
                      <a:endParaRPr lang="en-US"/>
                    </a:p>
                  </a:txBody>
                  <a:tcPr/>
                </a:tc>
                <a:extLst>
                  <a:ext uri="{0D108BD9-81ED-4DB2-BD59-A6C34878D82A}">
                    <a16:rowId xmlns:a16="http://schemas.microsoft.com/office/drawing/2014/main" val="1747246708"/>
                  </a:ext>
                </a:extLst>
              </a:tr>
              <a:tr h="158155">
                <a:tc>
                  <a:txBody>
                    <a:bodyPr/>
                    <a:lstStyle/>
                    <a:p>
                      <a:pPr algn="l" rtl="0" fontAlgn="b"/>
                      <a:r>
                        <a:rPr lang="en-US" sz="1000" b="1" i="0" u="none" strike="noStrike">
                          <a:solidFill>
                            <a:srgbClr val="000000"/>
                          </a:solidFill>
                          <a:effectLst/>
                          <a:latin typeface="Century Gothic" panose="020B0502020202020204" pitchFamily="34" charset="0"/>
                        </a:rPr>
                        <a:t> </a:t>
                      </a:r>
                    </a:p>
                  </a:txBody>
                  <a:tcPr marL="6350" marR="6350" marT="6350" marB="0" anchor="b"/>
                </a:tc>
                <a:tc>
                  <a:txBody>
                    <a:bodyPr/>
                    <a:lstStyle/>
                    <a:p>
                      <a:pPr algn="ctr" rtl="0" fontAlgn="ctr"/>
                      <a:r>
                        <a:rPr lang="en-US" sz="1000" b="1" i="0" u="none" strike="noStrike">
                          <a:solidFill>
                            <a:srgbClr val="000000"/>
                          </a:solidFill>
                          <a:effectLst/>
                          <a:latin typeface="Century Gothic" panose="020B0502020202020204" pitchFamily="34" charset="0"/>
                        </a:rPr>
                        <a:t>2021-2023</a:t>
                      </a:r>
                    </a:p>
                  </a:txBody>
                  <a:tcPr marL="6350" marR="6350" marT="6350" marB="0" anchor="ctr"/>
                </a:tc>
                <a:extLst>
                  <a:ext uri="{0D108BD9-81ED-4DB2-BD59-A6C34878D82A}">
                    <a16:rowId xmlns:a16="http://schemas.microsoft.com/office/drawing/2014/main" val="1830637941"/>
                  </a:ext>
                </a:extLst>
              </a:tr>
              <a:tr h="177800">
                <a:tc>
                  <a:txBody>
                    <a:bodyPr/>
                    <a:lstStyle/>
                    <a:p>
                      <a:pPr algn="l" rtl="0" fontAlgn="b"/>
                      <a:r>
                        <a:rPr lang="en-US" sz="1000" b="1" i="0" u="none" strike="noStrike">
                          <a:solidFill>
                            <a:srgbClr val="000000"/>
                          </a:solidFill>
                          <a:effectLst/>
                          <a:latin typeface="Century Gothic" panose="020B0502020202020204" pitchFamily="34" charset="0"/>
                        </a:rPr>
                        <a:t>Michigan</a:t>
                      </a:r>
                    </a:p>
                  </a:txBody>
                  <a:tcPr marL="6350" marR="6350" marT="6350" marB="0" anchor="b"/>
                </a:tc>
                <a:tc>
                  <a:txBody>
                    <a:bodyPr/>
                    <a:lstStyle/>
                    <a:p>
                      <a:pPr algn="ctr" rtl="0" fontAlgn="ctr"/>
                      <a:r>
                        <a:rPr lang="en-US" sz="1000" b="1" i="0" u="none" strike="noStrike">
                          <a:solidFill>
                            <a:srgbClr val="000000"/>
                          </a:solidFill>
                          <a:effectLst/>
                          <a:latin typeface="Century Gothic" panose="020B0502020202020204" pitchFamily="34" charset="0"/>
                        </a:rPr>
                        <a:t>206.4</a:t>
                      </a:r>
                    </a:p>
                  </a:txBody>
                  <a:tcPr marL="6350" marR="6350" marT="6350" marB="0" anchor="ctr"/>
                </a:tc>
                <a:extLst>
                  <a:ext uri="{0D108BD9-81ED-4DB2-BD59-A6C34878D82A}">
                    <a16:rowId xmlns:a16="http://schemas.microsoft.com/office/drawing/2014/main" val="795650691"/>
                  </a:ext>
                </a:extLst>
              </a:tr>
              <a:tr h="177800">
                <a:tc>
                  <a:txBody>
                    <a:bodyPr/>
                    <a:lstStyle/>
                    <a:p>
                      <a:pPr algn="l" rtl="0" fontAlgn="b"/>
                      <a:r>
                        <a:rPr lang="en-US" sz="1000" b="1" i="0" u="none" strike="noStrike">
                          <a:solidFill>
                            <a:srgbClr val="000000"/>
                          </a:solidFill>
                          <a:effectLst/>
                          <a:latin typeface="Century Gothic" panose="020B0502020202020204" pitchFamily="34" charset="0"/>
                        </a:rPr>
                        <a:t>Huron</a:t>
                      </a:r>
                    </a:p>
                  </a:txBody>
                  <a:tcPr marL="6350" marR="6350" marT="6350" marB="0" anchor="b"/>
                </a:tc>
                <a:tc>
                  <a:txBody>
                    <a:bodyPr/>
                    <a:lstStyle/>
                    <a:p>
                      <a:pPr algn="ctr" rtl="0" fontAlgn="ctr"/>
                      <a:r>
                        <a:rPr lang="en-US" sz="1000" b="1" i="0" u="none" strike="noStrike">
                          <a:solidFill>
                            <a:srgbClr val="000000"/>
                          </a:solidFill>
                          <a:effectLst/>
                          <a:latin typeface="Century Gothic" panose="020B0502020202020204" pitchFamily="34" charset="0"/>
                        </a:rPr>
                        <a:t>243.5</a:t>
                      </a:r>
                    </a:p>
                  </a:txBody>
                  <a:tcPr marL="6350" marR="6350" marT="6350" marB="0" anchor="ctr"/>
                </a:tc>
                <a:extLst>
                  <a:ext uri="{0D108BD9-81ED-4DB2-BD59-A6C34878D82A}">
                    <a16:rowId xmlns:a16="http://schemas.microsoft.com/office/drawing/2014/main" val="736020387"/>
                  </a:ext>
                </a:extLst>
              </a:tr>
              <a:tr h="177800">
                <a:tc>
                  <a:txBody>
                    <a:bodyPr/>
                    <a:lstStyle/>
                    <a:p>
                      <a:pPr algn="l" rtl="0" fontAlgn="b"/>
                      <a:r>
                        <a:rPr lang="en-US" sz="1000" b="1" i="0" u="none" strike="noStrike">
                          <a:solidFill>
                            <a:srgbClr val="000000"/>
                          </a:solidFill>
                          <a:effectLst/>
                          <a:latin typeface="Century Gothic" panose="020B0502020202020204" pitchFamily="34" charset="0"/>
                        </a:rPr>
                        <a:t>Lapeer</a:t>
                      </a:r>
                    </a:p>
                  </a:txBody>
                  <a:tcPr marL="6350" marR="6350" marT="6350" marB="0" anchor="b"/>
                </a:tc>
                <a:tc>
                  <a:txBody>
                    <a:bodyPr/>
                    <a:lstStyle/>
                    <a:p>
                      <a:pPr algn="ctr" rtl="0" fontAlgn="ctr"/>
                      <a:r>
                        <a:rPr lang="en-US" sz="1000" b="1" i="0" u="none" strike="noStrike">
                          <a:solidFill>
                            <a:srgbClr val="000000"/>
                          </a:solidFill>
                          <a:effectLst/>
                          <a:latin typeface="Century Gothic" panose="020B0502020202020204" pitchFamily="34" charset="0"/>
                        </a:rPr>
                        <a:t>233.6</a:t>
                      </a:r>
                    </a:p>
                  </a:txBody>
                  <a:tcPr marL="6350" marR="6350" marT="6350" marB="0" anchor="ctr"/>
                </a:tc>
                <a:extLst>
                  <a:ext uri="{0D108BD9-81ED-4DB2-BD59-A6C34878D82A}">
                    <a16:rowId xmlns:a16="http://schemas.microsoft.com/office/drawing/2014/main" val="544428043"/>
                  </a:ext>
                </a:extLst>
              </a:tr>
              <a:tr h="177800">
                <a:tc>
                  <a:txBody>
                    <a:bodyPr/>
                    <a:lstStyle/>
                    <a:p>
                      <a:pPr algn="l" rtl="0" fontAlgn="b"/>
                      <a:r>
                        <a:rPr lang="en-US" sz="1000" b="1" i="0" u="none" strike="noStrike">
                          <a:solidFill>
                            <a:srgbClr val="FF0000"/>
                          </a:solidFill>
                          <a:effectLst/>
                          <a:latin typeface="Century Gothic" panose="020B0502020202020204" pitchFamily="34" charset="0"/>
                        </a:rPr>
                        <a:t>Sanilac</a:t>
                      </a:r>
                    </a:p>
                  </a:txBody>
                  <a:tcPr marL="6350" marR="6350" marT="6350" marB="0" anchor="b"/>
                </a:tc>
                <a:tc>
                  <a:txBody>
                    <a:bodyPr/>
                    <a:lstStyle/>
                    <a:p>
                      <a:pPr algn="ctr" rtl="0" fontAlgn="ctr"/>
                      <a:r>
                        <a:rPr lang="en-US" sz="1000" b="1" i="0" u="none" strike="noStrike">
                          <a:solidFill>
                            <a:srgbClr val="FF0000"/>
                          </a:solidFill>
                          <a:effectLst/>
                          <a:latin typeface="Century Gothic" panose="020B0502020202020204" pitchFamily="34" charset="0"/>
                        </a:rPr>
                        <a:t>240.4</a:t>
                      </a:r>
                    </a:p>
                  </a:txBody>
                  <a:tcPr marL="6350" marR="6350" marT="6350" marB="0" anchor="ctr"/>
                </a:tc>
                <a:extLst>
                  <a:ext uri="{0D108BD9-81ED-4DB2-BD59-A6C34878D82A}">
                    <a16:rowId xmlns:a16="http://schemas.microsoft.com/office/drawing/2014/main" val="489621902"/>
                  </a:ext>
                </a:extLst>
              </a:tr>
              <a:tr h="177800">
                <a:tc>
                  <a:txBody>
                    <a:bodyPr/>
                    <a:lstStyle/>
                    <a:p>
                      <a:pPr algn="l" rtl="0" fontAlgn="b"/>
                      <a:r>
                        <a:rPr lang="en-US" sz="1000" b="1" i="0" u="none" strike="noStrike">
                          <a:solidFill>
                            <a:srgbClr val="000000"/>
                          </a:solidFill>
                          <a:effectLst/>
                          <a:latin typeface="Century Gothic" panose="020B0502020202020204" pitchFamily="34" charset="0"/>
                        </a:rPr>
                        <a:t>Tuscola</a:t>
                      </a:r>
                    </a:p>
                  </a:txBody>
                  <a:tcPr marL="6350" marR="6350" marT="6350" marB="0" anchor="b"/>
                </a:tc>
                <a:tc>
                  <a:txBody>
                    <a:bodyPr/>
                    <a:lstStyle/>
                    <a:p>
                      <a:pPr algn="ctr" rtl="0" fontAlgn="ctr"/>
                      <a:r>
                        <a:rPr lang="en-US" sz="1000" b="1" i="0" u="none" strike="noStrike" dirty="0">
                          <a:solidFill>
                            <a:srgbClr val="000000"/>
                          </a:solidFill>
                          <a:effectLst/>
                          <a:latin typeface="Century Gothic" panose="020B0502020202020204" pitchFamily="34" charset="0"/>
                        </a:rPr>
                        <a:t>188.9</a:t>
                      </a:r>
                    </a:p>
                  </a:txBody>
                  <a:tcPr marL="6350" marR="6350" marT="6350" marB="0" anchor="ctr"/>
                </a:tc>
                <a:extLst>
                  <a:ext uri="{0D108BD9-81ED-4DB2-BD59-A6C34878D82A}">
                    <a16:rowId xmlns:a16="http://schemas.microsoft.com/office/drawing/2014/main" val="2928996707"/>
                  </a:ext>
                </a:extLst>
              </a:tr>
            </a:tbl>
          </a:graphicData>
        </a:graphic>
      </p:graphicFrame>
      <p:pic>
        <p:nvPicPr>
          <p:cNvPr id="2" name="Picture 1">
            <a:extLst>
              <a:ext uri="{FF2B5EF4-FFF2-40B4-BE49-F238E27FC236}">
                <a16:creationId xmlns:a16="http://schemas.microsoft.com/office/drawing/2014/main" id="{D22E6FA7-4370-3DEB-AA5C-5B88543A628E}"/>
              </a:ext>
            </a:extLst>
          </p:cNvPr>
          <p:cNvPicPr>
            <a:picLocks noChangeAspect="1"/>
          </p:cNvPicPr>
          <p:nvPr/>
        </p:nvPicPr>
        <p:blipFill>
          <a:blip r:embed="rId3"/>
          <a:stretch>
            <a:fillRect/>
          </a:stretch>
        </p:blipFill>
        <p:spPr>
          <a:xfrm>
            <a:off x="670308" y="612712"/>
            <a:ext cx="6715229" cy="3944454"/>
          </a:xfrm>
          <a:prstGeom prst="rect">
            <a:avLst/>
          </a:prstGeom>
        </p:spPr>
      </p:pic>
    </p:spTree>
    <p:extLst>
      <p:ext uri="{BB962C8B-B14F-4D97-AF65-F5344CB8AC3E}">
        <p14:creationId xmlns:p14="http://schemas.microsoft.com/office/powerpoint/2010/main" val="4334613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E0C1650C-236D-42F6-B81E-F1B3FE17418B}"/>
              </a:ext>
            </a:extLst>
          </p:cNvPr>
          <p:cNvGraphicFramePr>
            <a:graphicFrameLocks noGrp="1"/>
          </p:cNvGraphicFramePr>
          <p:nvPr>
            <p:extLst>
              <p:ext uri="{D42A27DB-BD31-4B8C-83A1-F6EECF244321}">
                <p14:modId xmlns:p14="http://schemas.microsoft.com/office/powerpoint/2010/main" val="2024295532"/>
              </p:ext>
            </p:extLst>
          </p:nvPr>
        </p:nvGraphicFramePr>
        <p:xfrm>
          <a:off x="466424" y="5928587"/>
          <a:ext cx="4042241" cy="335280"/>
        </p:xfrm>
        <a:graphic>
          <a:graphicData uri="http://schemas.openxmlformats.org/drawingml/2006/table">
            <a:tbl>
              <a:tblPr/>
              <a:tblGrid>
                <a:gridCol w="4042241">
                  <a:extLst>
                    <a:ext uri="{9D8B030D-6E8A-4147-A177-3AD203B41FA5}">
                      <a16:colId xmlns:a16="http://schemas.microsoft.com/office/drawing/2014/main" val="2073570044"/>
                    </a:ext>
                  </a:extLst>
                </a:gridCol>
              </a:tblGrid>
              <a:tr h="161925">
                <a:tc>
                  <a:txBody>
                    <a:bodyPr/>
                    <a:lstStyle/>
                    <a:p>
                      <a:pPr algn="l" fontAlgn="b"/>
                      <a:r>
                        <a:rPr lang="en-US" sz="1100" b="0" i="0" u="none" strike="noStrike" dirty="0">
                          <a:solidFill>
                            <a:schemeClr val="tx1"/>
                          </a:solidFill>
                          <a:effectLst/>
                          <a:latin typeface="Arial" panose="020B0604020202020204" pitchFamily="34" charset="0"/>
                          <a:cs typeface="Arial" panose="020B0604020202020204" pitchFamily="34" charset="0"/>
                        </a:rPr>
                        <a:t>Michigan Department of Health and Human Services</a:t>
                      </a:r>
                    </a:p>
                  </a:txBody>
                  <a:tcPr marL="0" marR="0" marT="0" marB="0" anchor="b">
                    <a:lnL>
                      <a:noFill/>
                    </a:lnL>
                    <a:lnR>
                      <a:noFill/>
                    </a:lnR>
                    <a:lnT>
                      <a:noFill/>
                    </a:lnT>
                    <a:lnB>
                      <a:noFill/>
                    </a:lnB>
                  </a:tcPr>
                </a:tc>
                <a:extLst>
                  <a:ext uri="{0D108BD9-81ED-4DB2-BD59-A6C34878D82A}">
                    <a16:rowId xmlns:a16="http://schemas.microsoft.com/office/drawing/2014/main" val="369904204"/>
                  </a:ext>
                </a:extLst>
              </a:tr>
              <a:tr h="161925">
                <a:tc>
                  <a:txBody>
                    <a:bodyPr/>
                    <a:lstStyle/>
                    <a:p>
                      <a:pPr algn="l" fontAlgn="b"/>
                      <a:r>
                        <a:rPr lang="en-US" sz="1100" b="0" i="0" u="sng" strike="noStrike" dirty="0">
                          <a:solidFill>
                            <a:schemeClr val="tx1"/>
                          </a:solidFill>
                          <a:effectLst/>
                          <a:latin typeface="Arial" panose="020B0604020202020204" pitchFamily="34" charset="0"/>
                          <a:hlinkClick r:id="rId2">
                            <a:extLst>
                              <a:ext uri="{A12FA001-AC4F-418D-AE19-62706E023703}">
                                <ahyp:hlinkClr xmlns:ahyp="http://schemas.microsoft.com/office/drawing/2018/hyperlinkcolor" val="tx"/>
                              </a:ext>
                            </a:extLst>
                          </a:hlinkClick>
                        </a:rPr>
                        <a:t>https://vitalstats.michigan.gov/osr/chi/cri/frame.html</a:t>
                      </a:r>
                      <a:endParaRPr lang="en-US" sz="1100" b="0" i="0" u="sng" strike="noStrike" dirty="0">
                        <a:solidFill>
                          <a:schemeClr val="tx1"/>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588508343"/>
                  </a:ext>
                </a:extLst>
              </a:tr>
            </a:tbl>
          </a:graphicData>
        </a:graphic>
      </p:graphicFrame>
      <p:pic>
        <p:nvPicPr>
          <p:cNvPr id="4" name="Picture 3">
            <a:extLst>
              <a:ext uri="{FF2B5EF4-FFF2-40B4-BE49-F238E27FC236}">
                <a16:creationId xmlns:a16="http://schemas.microsoft.com/office/drawing/2014/main" id="{21DCFB0C-0AD9-EC91-4925-8D0D12B009E3}"/>
              </a:ext>
            </a:extLst>
          </p:cNvPr>
          <p:cNvPicPr>
            <a:picLocks noChangeAspect="1"/>
          </p:cNvPicPr>
          <p:nvPr/>
        </p:nvPicPr>
        <p:blipFill>
          <a:blip r:embed="rId3"/>
          <a:stretch>
            <a:fillRect/>
          </a:stretch>
        </p:blipFill>
        <p:spPr>
          <a:xfrm>
            <a:off x="1245716" y="1147880"/>
            <a:ext cx="6525898" cy="4158821"/>
          </a:xfrm>
          <a:prstGeom prst="rect">
            <a:avLst/>
          </a:prstGeom>
        </p:spPr>
      </p:pic>
    </p:spTree>
    <p:extLst>
      <p:ext uri="{BB962C8B-B14F-4D97-AF65-F5344CB8AC3E}">
        <p14:creationId xmlns:p14="http://schemas.microsoft.com/office/powerpoint/2010/main" val="33995834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E533712-99E4-417B-88CB-B18CF00CBB18}"/>
              </a:ext>
            </a:extLst>
          </p:cNvPr>
          <p:cNvSpPr txBox="1"/>
          <p:nvPr/>
        </p:nvSpPr>
        <p:spPr>
          <a:xfrm>
            <a:off x="287144" y="235287"/>
            <a:ext cx="4990170" cy="923330"/>
          </a:xfrm>
          <a:prstGeom prst="rect">
            <a:avLst/>
          </a:prstGeom>
          <a:noFill/>
        </p:spPr>
        <p:txBody>
          <a:bodyPr wrap="square">
            <a:spAutoFit/>
          </a:bodyPr>
          <a:lstStyle/>
          <a:p>
            <a:r>
              <a:rPr lang="en-US" sz="1800" b="1" i="0" u="none" strike="noStrike" dirty="0">
                <a:effectLst/>
                <a:latin typeface="Arial" panose="020B0604020202020204" pitchFamily="34" charset="0"/>
              </a:rPr>
              <a:t>Total Cardiovascular Disease Death Rate per 100,000, 65+, All Races/Ethnicities, Both Genders, 2019-2021</a:t>
            </a:r>
            <a:endParaRPr lang="en-US" dirty="0"/>
          </a:p>
        </p:txBody>
      </p:sp>
      <p:sp>
        <p:nvSpPr>
          <p:cNvPr id="8" name="TextBox 7">
            <a:extLst>
              <a:ext uri="{FF2B5EF4-FFF2-40B4-BE49-F238E27FC236}">
                <a16:creationId xmlns:a16="http://schemas.microsoft.com/office/drawing/2014/main" id="{AC6A6448-3776-4B92-82F5-22F6AA0F5600}"/>
              </a:ext>
            </a:extLst>
          </p:cNvPr>
          <p:cNvSpPr txBox="1"/>
          <p:nvPr/>
        </p:nvSpPr>
        <p:spPr>
          <a:xfrm>
            <a:off x="4572000" y="1434938"/>
            <a:ext cx="4423279" cy="923330"/>
          </a:xfrm>
          <a:prstGeom prst="rect">
            <a:avLst/>
          </a:prstGeom>
          <a:noFill/>
        </p:spPr>
        <p:txBody>
          <a:bodyPr wrap="square">
            <a:spAutoFit/>
          </a:bodyPr>
          <a:lstStyle/>
          <a:p>
            <a:r>
              <a:rPr lang="en-US" sz="1800" b="1" i="0" u="none" strike="noStrike" dirty="0">
                <a:effectLst/>
                <a:latin typeface="Arial" panose="020B0604020202020204" pitchFamily="34" charset="0"/>
              </a:rPr>
              <a:t>Stroke Death Rate per 100,000, 65+, All Races/Ethnicities, Both Genders, 2019-2021</a:t>
            </a:r>
            <a:r>
              <a:rPr lang="en-US" dirty="0"/>
              <a:t> </a:t>
            </a:r>
          </a:p>
        </p:txBody>
      </p:sp>
      <p:graphicFrame>
        <p:nvGraphicFramePr>
          <p:cNvPr id="2" name="Table 1">
            <a:extLst>
              <a:ext uri="{FF2B5EF4-FFF2-40B4-BE49-F238E27FC236}">
                <a16:creationId xmlns:a16="http://schemas.microsoft.com/office/drawing/2014/main" id="{3CE0A758-0DA3-47C5-A647-240D43B6DF0E}"/>
              </a:ext>
            </a:extLst>
          </p:cNvPr>
          <p:cNvGraphicFramePr>
            <a:graphicFrameLocks noGrp="1"/>
          </p:cNvGraphicFramePr>
          <p:nvPr>
            <p:extLst>
              <p:ext uri="{D42A27DB-BD31-4B8C-83A1-F6EECF244321}">
                <p14:modId xmlns:p14="http://schemas.microsoft.com/office/powerpoint/2010/main" val="3327035845"/>
              </p:ext>
            </p:extLst>
          </p:nvPr>
        </p:nvGraphicFramePr>
        <p:xfrm>
          <a:off x="672935" y="5636821"/>
          <a:ext cx="2937773" cy="377226"/>
        </p:xfrm>
        <a:graphic>
          <a:graphicData uri="http://schemas.openxmlformats.org/drawingml/2006/table">
            <a:tbl>
              <a:tblPr/>
              <a:tblGrid>
                <a:gridCol w="2937773">
                  <a:extLst>
                    <a:ext uri="{9D8B030D-6E8A-4147-A177-3AD203B41FA5}">
                      <a16:colId xmlns:a16="http://schemas.microsoft.com/office/drawing/2014/main" val="1098534460"/>
                    </a:ext>
                  </a:extLst>
                </a:gridCol>
              </a:tblGrid>
              <a:tr h="201880">
                <a:tc>
                  <a:txBody>
                    <a:bodyPr/>
                    <a:lstStyle/>
                    <a:p>
                      <a:pPr algn="l" fontAlgn="b"/>
                      <a:r>
                        <a:rPr lang="en-US" sz="900" b="0" i="0" u="none" strike="noStrike">
                          <a:solidFill>
                            <a:schemeClr val="tx1">
                              <a:lumMod val="40000"/>
                              <a:lumOff val="60000"/>
                            </a:schemeClr>
                          </a:solidFill>
                          <a:effectLst/>
                          <a:latin typeface="Arial" panose="020B0604020202020204" pitchFamily="34" charset="0"/>
                        </a:rPr>
                        <a:t>Center for Disease Control; Interactive Atlas</a:t>
                      </a:r>
                    </a:p>
                  </a:txBody>
                  <a:tcPr marL="0" marR="0" marT="0" marB="0" anchor="b">
                    <a:lnL>
                      <a:noFill/>
                    </a:lnL>
                    <a:lnR>
                      <a:noFill/>
                    </a:lnR>
                    <a:lnT>
                      <a:noFill/>
                    </a:lnT>
                    <a:lnB>
                      <a:noFill/>
                    </a:lnB>
                  </a:tcPr>
                </a:tc>
                <a:extLst>
                  <a:ext uri="{0D108BD9-81ED-4DB2-BD59-A6C34878D82A}">
                    <a16:rowId xmlns:a16="http://schemas.microsoft.com/office/drawing/2014/main" val="2755555716"/>
                  </a:ext>
                </a:extLst>
              </a:tr>
              <a:tr h="175346">
                <a:tc>
                  <a:txBody>
                    <a:bodyPr/>
                    <a:lstStyle/>
                    <a:p>
                      <a:pPr algn="l" fontAlgn="b"/>
                      <a:r>
                        <a:rPr lang="en-US" sz="1000" b="0" i="0" u="sng" strike="noStrike" dirty="0">
                          <a:solidFill>
                            <a:schemeClr val="tx1">
                              <a:lumMod val="40000"/>
                              <a:lumOff val="60000"/>
                            </a:schemeClr>
                          </a:solidFill>
                          <a:effectLst/>
                          <a:latin typeface="Arial" panose="020B0604020202020204" pitchFamily="34" charset="0"/>
                          <a:hlinkClick r:id="rId2">
                            <a:extLst>
                              <a:ext uri="{A12FA001-AC4F-418D-AE19-62706E023703}">
                                <ahyp:hlinkClr xmlns:ahyp="http://schemas.microsoft.com/office/drawing/2018/hyperlinkcolor" val="tx"/>
                              </a:ext>
                            </a:extLst>
                          </a:hlinkClick>
                        </a:rPr>
                        <a:t>https://nccd.cdc.gov/DHDSPAtlas/Default.aspx </a:t>
                      </a:r>
                      <a:endParaRPr lang="en-US" sz="1000" b="0" i="0" u="sng" strike="noStrike" dirty="0">
                        <a:solidFill>
                          <a:schemeClr val="tx1">
                            <a:lumMod val="40000"/>
                            <a:lumOff val="60000"/>
                          </a:schemeClr>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440052546"/>
                  </a:ext>
                </a:extLst>
              </a:tr>
            </a:tbl>
          </a:graphicData>
        </a:graphic>
      </p:graphicFrame>
      <p:grpSp>
        <p:nvGrpSpPr>
          <p:cNvPr id="3" name="Group 2">
            <a:extLst>
              <a:ext uri="{FF2B5EF4-FFF2-40B4-BE49-F238E27FC236}">
                <a16:creationId xmlns:a16="http://schemas.microsoft.com/office/drawing/2014/main" id="{688BA3A8-A922-5FDE-59A7-A98F0314237F}"/>
              </a:ext>
            </a:extLst>
          </p:cNvPr>
          <p:cNvGrpSpPr/>
          <p:nvPr/>
        </p:nvGrpSpPr>
        <p:grpSpPr>
          <a:xfrm>
            <a:off x="287144" y="1365394"/>
            <a:ext cx="4078041" cy="4220308"/>
            <a:chOff x="0" y="0"/>
            <a:chExt cx="5156200" cy="5373168"/>
          </a:xfrm>
        </p:grpSpPr>
        <p:pic>
          <p:nvPicPr>
            <p:cNvPr id="4" name="Picture 3">
              <a:extLst>
                <a:ext uri="{FF2B5EF4-FFF2-40B4-BE49-F238E27FC236}">
                  <a16:creationId xmlns:a16="http://schemas.microsoft.com/office/drawing/2014/main" id="{BB37112C-2F3C-4DBB-92AB-4F8E90F7EA06}"/>
                </a:ext>
              </a:extLst>
            </p:cNvPr>
            <p:cNvPicPr>
              <a:picLocks noChangeAspect="1"/>
            </p:cNvPicPr>
            <p:nvPr/>
          </p:nvPicPr>
          <p:blipFill>
            <a:blip r:embed="rId3"/>
            <a:stretch>
              <a:fillRect/>
            </a:stretch>
          </p:blipFill>
          <p:spPr>
            <a:xfrm>
              <a:off x="0" y="0"/>
              <a:ext cx="5156200" cy="5373168"/>
            </a:xfrm>
            <a:prstGeom prst="rect">
              <a:avLst/>
            </a:prstGeom>
          </p:spPr>
        </p:pic>
        <p:pic>
          <p:nvPicPr>
            <p:cNvPr id="6" name="Picture 5">
              <a:extLst>
                <a:ext uri="{FF2B5EF4-FFF2-40B4-BE49-F238E27FC236}">
                  <a16:creationId xmlns:a16="http://schemas.microsoft.com/office/drawing/2014/main" id="{5C868B22-82C0-40F1-A760-92E046674F53}"/>
                </a:ext>
              </a:extLst>
            </p:cNvPr>
            <p:cNvPicPr>
              <a:picLocks noChangeAspect="1"/>
            </p:cNvPicPr>
            <p:nvPr/>
          </p:nvPicPr>
          <p:blipFill>
            <a:blip r:embed="rId4"/>
            <a:stretch>
              <a:fillRect/>
            </a:stretch>
          </p:blipFill>
          <p:spPr>
            <a:xfrm>
              <a:off x="323850" y="2838450"/>
              <a:ext cx="1962251" cy="1962251"/>
            </a:xfrm>
            <a:prstGeom prst="rect">
              <a:avLst/>
            </a:prstGeom>
          </p:spPr>
        </p:pic>
      </p:grpSp>
      <p:grpSp>
        <p:nvGrpSpPr>
          <p:cNvPr id="9" name="Group 8">
            <a:extLst>
              <a:ext uri="{FF2B5EF4-FFF2-40B4-BE49-F238E27FC236}">
                <a16:creationId xmlns:a16="http://schemas.microsoft.com/office/drawing/2014/main" id="{3CF66FE0-35C8-789D-EAF0-E3FEB83B170D}"/>
              </a:ext>
            </a:extLst>
          </p:cNvPr>
          <p:cNvGrpSpPr/>
          <p:nvPr/>
        </p:nvGrpSpPr>
        <p:grpSpPr>
          <a:xfrm>
            <a:off x="4621318" y="2358268"/>
            <a:ext cx="4201062" cy="4096320"/>
            <a:chOff x="0" y="0"/>
            <a:chExt cx="5261042" cy="5619749"/>
          </a:xfrm>
        </p:grpSpPr>
        <p:pic>
          <p:nvPicPr>
            <p:cNvPr id="10" name="Picture 9">
              <a:extLst>
                <a:ext uri="{FF2B5EF4-FFF2-40B4-BE49-F238E27FC236}">
                  <a16:creationId xmlns:a16="http://schemas.microsoft.com/office/drawing/2014/main" id="{C0F57C3E-9C16-5A22-0BA5-404AA11DD828}"/>
                </a:ext>
              </a:extLst>
            </p:cNvPr>
            <p:cNvPicPr>
              <a:picLocks noChangeAspect="1"/>
            </p:cNvPicPr>
            <p:nvPr/>
          </p:nvPicPr>
          <p:blipFill>
            <a:blip r:embed="rId5"/>
            <a:stretch>
              <a:fillRect/>
            </a:stretch>
          </p:blipFill>
          <p:spPr>
            <a:xfrm>
              <a:off x="0" y="0"/>
              <a:ext cx="5261042" cy="5619749"/>
            </a:xfrm>
            <a:prstGeom prst="rect">
              <a:avLst/>
            </a:prstGeom>
          </p:spPr>
        </p:pic>
        <p:pic>
          <p:nvPicPr>
            <p:cNvPr id="12" name="Picture 11">
              <a:extLst>
                <a:ext uri="{FF2B5EF4-FFF2-40B4-BE49-F238E27FC236}">
                  <a16:creationId xmlns:a16="http://schemas.microsoft.com/office/drawing/2014/main" id="{51472BC3-4068-45B0-94A8-6C44271C89FA}"/>
                </a:ext>
              </a:extLst>
            </p:cNvPr>
            <p:cNvPicPr>
              <a:picLocks noChangeAspect="1"/>
            </p:cNvPicPr>
            <p:nvPr/>
          </p:nvPicPr>
          <p:blipFill>
            <a:blip r:embed="rId6"/>
            <a:stretch>
              <a:fillRect/>
            </a:stretch>
          </p:blipFill>
          <p:spPr>
            <a:xfrm>
              <a:off x="330200" y="3105150"/>
              <a:ext cx="2019404" cy="2248016"/>
            </a:xfrm>
            <a:prstGeom prst="rect">
              <a:avLst/>
            </a:prstGeom>
          </p:spPr>
        </p:pic>
      </p:grpSp>
    </p:spTree>
    <p:extLst>
      <p:ext uri="{BB962C8B-B14F-4D97-AF65-F5344CB8AC3E}">
        <p14:creationId xmlns:p14="http://schemas.microsoft.com/office/powerpoint/2010/main" val="27373417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B97522D9-6850-40DB-A7AE-F981F2F535B5}"/>
              </a:ext>
            </a:extLst>
          </p:cNvPr>
          <p:cNvGraphicFramePr>
            <a:graphicFrameLocks noGrp="1"/>
          </p:cNvGraphicFramePr>
          <p:nvPr>
            <p:extLst>
              <p:ext uri="{D42A27DB-BD31-4B8C-83A1-F6EECF244321}">
                <p14:modId xmlns:p14="http://schemas.microsoft.com/office/powerpoint/2010/main" val="2243948709"/>
              </p:ext>
            </p:extLst>
          </p:nvPr>
        </p:nvGraphicFramePr>
        <p:xfrm>
          <a:off x="281049" y="5921829"/>
          <a:ext cx="3895107" cy="395844"/>
        </p:xfrm>
        <a:graphic>
          <a:graphicData uri="http://schemas.openxmlformats.org/drawingml/2006/table">
            <a:tbl>
              <a:tblPr/>
              <a:tblGrid>
                <a:gridCol w="3895107">
                  <a:extLst>
                    <a:ext uri="{9D8B030D-6E8A-4147-A177-3AD203B41FA5}">
                      <a16:colId xmlns:a16="http://schemas.microsoft.com/office/drawing/2014/main" val="2073570044"/>
                    </a:ext>
                  </a:extLst>
                </a:gridCol>
              </a:tblGrid>
              <a:tr h="197922">
                <a:tc>
                  <a:txBody>
                    <a:bodyPr/>
                    <a:lstStyle/>
                    <a:p>
                      <a:pPr algn="l" fontAlgn="b"/>
                      <a:r>
                        <a:rPr lang="en-US" sz="1100" b="0" i="0" u="none" strike="noStrike" dirty="0">
                          <a:solidFill>
                            <a:schemeClr val="tx1"/>
                          </a:solidFill>
                          <a:effectLst/>
                          <a:latin typeface="Arial" panose="020B0604020202020204" pitchFamily="34" charset="0"/>
                          <a:cs typeface="Arial" panose="020B0604020202020204" pitchFamily="34" charset="0"/>
                        </a:rPr>
                        <a:t>Michigan Department of Health and Human Services</a:t>
                      </a:r>
                    </a:p>
                  </a:txBody>
                  <a:tcPr marL="0" marR="0" marT="0" marB="0" anchor="b">
                    <a:lnL>
                      <a:noFill/>
                    </a:lnL>
                    <a:lnR>
                      <a:noFill/>
                    </a:lnR>
                    <a:lnT>
                      <a:noFill/>
                    </a:lnT>
                    <a:lnB>
                      <a:noFill/>
                    </a:lnB>
                  </a:tcPr>
                </a:tc>
                <a:extLst>
                  <a:ext uri="{0D108BD9-81ED-4DB2-BD59-A6C34878D82A}">
                    <a16:rowId xmlns:a16="http://schemas.microsoft.com/office/drawing/2014/main" val="369904204"/>
                  </a:ext>
                </a:extLst>
              </a:tr>
              <a:tr h="197922">
                <a:tc>
                  <a:txBody>
                    <a:bodyPr/>
                    <a:lstStyle/>
                    <a:p>
                      <a:pPr algn="l" fontAlgn="b"/>
                      <a:r>
                        <a:rPr lang="en-US" sz="1100" b="0" i="0" u="sng" strike="noStrike" dirty="0">
                          <a:solidFill>
                            <a:schemeClr val="tx1"/>
                          </a:solidFill>
                          <a:effectLst/>
                          <a:latin typeface="Arial" panose="020B0604020202020204" pitchFamily="34" charset="0"/>
                          <a:hlinkClick r:id="rId2">
                            <a:extLst>
                              <a:ext uri="{A12FA001-AC4F-418D-AE19-62706E023703}">
                                <ahyp:hlinkClr xmlns:ahyp="http://schemas.microsoft.com/office/drawing/2018/hyperlinkcolor" val="tx"/>
                              </a:ext>
                            </a:extLst>
                          </a:hlinkClick>
                        </a:rPr>
                        <a:t>https://vitalstats.michigan.gov/osr/chi/cri/frame.html</a:t>
                      </a:r>
                      <a:endParaRPr lang="en-US" sz="1100" b="0" i="0" u="sng" strike="noStrike" dirty="0">
                        <a:solidFill>
                          <a:schemeClr val="tx1"/>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588508343"/>
                  </a:ext>
                </a:extLst>
              </a:tr>
            </a:tbl>
          </a:graphicData>
        </a:graphic>
      </p:graphicFrame>
      <p:graphicFrame>
        <p:nvGraphicFramePr>
          <p:cNvPr id="2" name="Table 1">
            <a:extLst>
              <a:ext uri="{FF2B5EF4-FFF2-40B4-BE49-F238E27FC236}">
                <a16:creationId xmlns:a16="http://schemas.microsoft.com/office/drawing/2014/main" id="{242158B9-0A3F-ADC7-A044-6F81CD8A371E}"/>
              </a:ext>
            </a:extLst>
          </p:cNvPr>
          <p:cNvGraphicFramePr>
            <a:graphicFrameLocks noGrp="1"/>
          </p:cNvGraphicFramePr>
          <p:nvPr>
            <p:extLst>
              <p:ext uri="{D42A27DB-BD31-4B8C-83A1-F6EECF244321}">
                <p14:modId xmlns:p14="http://schemas.microsoft.com/office/powerpoint/2010/main" val="1549858011"/>
              </p:ext>
            </p:extLst>
          </p:nvPr>
        </p:nvGraphicFramePr>
        <p:xfrm>
          <a:off x="5308062" y="5048106"/>
          <a:ext cx="2644322" cy="1358900"/>
        </p:xfrm>
        <a:graphic>
          <a:graphicData uri="http://schemas.openxmlformats.org/drawingml/2006/table">
            <a:tbl>
              <a:tblPr>
                <a:tableStyleId>{5C22544A-7EE6-4342-B048-85BDC9FD1C3A}</a:tableStyleId>
              </a:tblPr>
              <a:tblGrid>
                <a:gridCol w="1469068">
                  <a:extLst>
                    <a:ext uri="{9D8B030D-6E8A-4147-A177-3AD203B41FA5}">
                      <a16:colId xmlns:a16="http://schemas.microsoft.com/office/drawing/2014/main" val="265359673"/>
                    </a:ext>
                  </a:extLst>
                </a:gridCol>
                <a:gridCol w="1175254">
                  <a:extLst>
                    <a:ext uri="{9D8B030D-6E8A-4147-A177-3AD203B41FA5}">
                      <a16:colId xmlns:a16="http://schemas.microsoft.com/office/drawing/2014/main" val="4208370590"/>
                    </a:ext>
                  </a:extLst>
                </a:gridCol>
              </a:tblGrid>
              <a:tr h="167476">
                <a:tc gridSpan="2">
                  <a:txBody>
                    <a:bodyPr/>
                    <a:lstStyle/>
                    <a:p>
                      <a:pPr algn="ctr" rtl="0" fontAlgn="ctr"/>
                      <a:r>
                        <a:rPr lang="en-US" sz="1000" b="1" i="0" u="none" strike="noStrike">
                          <a:solidFill>
                            <a:srgbClr val="000000"/>
                          </a:solidFill>
                          <a:effectLst/>
                          <a:latin typeface="Century Gothic" panose="020B0502020202020204" pitchFamily="34" charset="0"/>
                        </a:rPr>
                        <a:t>Stroke Age Adjusted Mortality Trends Rate/100,000</a:t>
                      </a:r>
                    </a:p>
                  </a:txBody>
                  <a:tcPr marL="6350" marR="6350" marT="6350" marB="0" anchor="ctr"/>
                </a:tc>
                <a:tc hMerge="1">
                  <a:txBody>
                    <a:bodyPr/>
                    <a:lstStyle/>
                    <a:p>
                      <a:endParaRPr lang="en-US"/>
                    </a:p>
                  </a:txBody>
                  <a:tcPr/>
                </a:tc>
                <a:extLst>
                  <a:ext uri="{0D108BD9-81ED-4DB2-BD59-A6C34878D82A}">
                    <a16:rowId xmlns:a16="http://schemas.microsoft.com/office/drawing/2014/main" val="2869265163"/>
                  </a:ext>
                </a:extLst>
              </a:tr>
              <a:tr h="158155">
                <a:tc>
                  <a:txBody>
                    <a:bodyPr/>
                    <a:lstStyle/>
                    <a:p>
                      <a:pPr algn="l" rtl="0" fontAlgn="b"/>
                      <a:r>
                        <a:rPr lang="en-US" sz="1000" b="1" i="0" u="none" strike="noStrike">
                          <a:solidFill>
                            <a:srgbClr val="000000"/>
                          </a:solidFill>
                          <a:effectLst/>
                          <a:latin typeface="Century Gothic" panose="020B0502020202020204" pitchFamily="34" charset="0"/>
                        </a:rPr>
                        <a:t> </a:t>
                      </a:r>
                    </a:p>
                  </a:txBody>
                  <a:tcPr marL="6350" marR="6350" marT="6350" marB="0" anchor="b"/>
                </a:tc>
                <a:tc>
                  <a:txBody>
                    <a:bodyPr/>
                    <a:lstStyle/>
                    <a:p>
                      <a:pPr algn="ctr" rtl="0" fontAlgn="ctr"/>
                      <a:r>
                        <a:rPr lang="en-US" sz="1000" b="1" i="0" u="none" strike="noStrike">
                          <a:solidFill>
                            <a:srgbClr val="000000"/>
                          </a:solidFill>
                          <a:effectLst/>
                          <a:latin typeface="Century Gothic" panose="020B0502020202020204" pitchFamily="34" charset="0"/>
                        </a:rPr>
                        <a:t>2021-2023</a:t>
                      </a:r>
                    </a:p>
                  </a:txBody>
                  <a:tcPr marL="6350" marR="6350" marT="6350" marB="0" anchor="ctr"/>
                </a:tc>
                <a:extLst>
                  <a:ext uri="{0D108BD9-81ED-4DB2-BD59-A6C34878D82A}">
                    <a16:rowId xmlns:a16="http://schemas.microsoft.com/office/drawing/2014/main" val="2418061274"/>
                  </a:ext>
                </a:extLst>
              </a:tr>
              <a:tr h="177800">
                <a:tc>
                  <a:txBody>
                    <a:bodyPr/>
                    <a:lstStyle/>
                    <a:p>
                      <a:pPr algn="l" rtl="0" fontAlgn="b"/>
                      <a:r>
                        <a:rPr lang="en-US" sz="1000" b="1" i="0" u="none" strike="noStrike">
                          <a:solidFill>
                            <a:srgbClr val="000000"/>
                          </a:solidFill>
                          <a:effectLst/>
                          <a:latin typeface="Century Gothic" panose="020B0502020202020204" pitchFamily="34" charset="0"/>
                        </a:rPr>
                        <a:t>Michigan</a:t>
                      </a:r>
                    </a:p>
                  </a:txBody>
                  <a:tcPr marL="6350" marR="6350" marT="6350" marB="0" anchor="b"/>
                </a:tc>
                <a:tc>
                  <a:txBody>
                    <a:bodyPr/>
                    <a:lstStyle/>
                    <a:p>
                      <a:pPr algn="ctr" rtl="0" fontAlgn="ctr"/>
                      <a:r>
                        <a:rPr lang="en-US" sz="1000" b="1" i="0" u="none" strike="noStrike">
                          <a:solidFill>
                            <a:srgbClr val="000000"/>
                          </a:solidFill>
                          <a:effectLst/>
                          <a:latin typeface="Century Gothic" panose="020B0502020202020204" pitchFamily="34" charset="0"/>
                        </a:rPr>
                        <a:t>45.3</a:t>
                      </a:r>
                    </a:p>
                  </a:txBody>
                  <a:tcPr marL="6350" marR="6350" marT="6350" marB="0" anchor="ctr"/>
                </a:tc>
                <a:extLst>
                  <a:ext uri="{0D108BD9-81ED-4DB2-BD59-A6C34878D82A}">
                    <a16:rowId xmlns:a16="http://schemas.microsoft.com/office/drawing/2014/main" val="2006611450"/>
                  </a:ext>
                </a:extLst>
              </a:tr>
              <a:tr h="177800">
                <a:tc>
                  <a:txBody>
                    <a:bodyPr/>
                    <a:lstStyle/>
                    <a:p>
                      <a:pPr algn="l" rtl="0" fontAlgn="b"/>
                      <a:r>
                        <a:rPr lang="en-US" sz="1000" b="1" i="0" u="none" strike="noStrike">
                          <a:solidFill>
                            <a:srgbClr val="000000"/>
                          </a:solidFill>
                          <a:effectLst/>
                          <a:latin typeface="Century Gothic" panose="020B0502020202020204" pitchFamily="34" charset="0"/>
                        </a:rPr>
                        <a:t>Huron</a:t>
                      </a:r>
                    </a:p>
                  </a:txBody>
                  <a:tcPr marL="6350" marR="6350" marT="6350" marB="0" anchor="b"/>
                </a:tc>
                <a:tc>
                  <a:txBody>
                    <a:bodyPr/>
                    <a:lstStyle/>
                    <a:p>
                      <a:pPr algn="ctr" rtl="0" fontAlgn="ctr"/>
                      <a:r>
                        <a:rPr lang="en-US" sz="1000" b="1" i="0" u="none" strike="noStrike">
                          <a:solidFill>
                            <a:srgbClr val="000000"/>
                          </a:solidFill>
                          <a:effectLst/>
                          <a:latin typeface="Century Gothic" panose="020B0502020202020204" pitchFamily="34" charset="0"/>
                        </a:rPr>
                        <a:t>26.9</a:t>
                      </a:r>
                    </a:p>
                  </a:txBody>
                  <a:tcPr marL="6350" marR="6350" marT="6350" marB="0" anchor="ctr"/>
                </a:tc>
                <a:extLst>
                  <a:ext uri="{0D108BD9-81ED-4DB2-BD59-A6C34878D82A}">
                    <a16:rowId xmlns:a16="http://schemas.microsoft.com/office/drawing/2014/main" val="1151166180"/>
                  </a:ext>
                </a:extLst>
              </a:tr>
              <a:tr h="177800">
                <a:tc>
                  <a:txBody>
                    <a:bodyPr/>
                    <a:lstStyle/>
                    <a:p>
                      <a:pPr algn="l" rtl="0" fontAlgn="b"/>
                      <a:r>
                        <a:rPr lang="en-US" sz="1000" b="1" i="0" u="none" strike="noStrike">
                          <a:solidFill>
                            <a:srgbClr val="000000"/>
                          </a:solidFill>
                          <a:effectLst/>
                          <a:latin typeface="Century Gothic" panose="020B0502020202020204" pitchFamily="34" charset="0"/>
                        </a:rPr>
                        <a:t>Lapeer</a:t>
                      </a:r>
                    </a:p>
                  </a:txBody>
                  <a:tcPr marL="6350" marR="6350" marT="6350" marB="0" anchor="b"/>
                </a:tc>
                <a:tc>
                  <a:txBody>
                    <a:bodyPr/>
                    <a:lstStyle/>
                    <a:p>
                      <a:pPr algn="ctr" rtl="0" fontAlgn="ctr"/>
                      <a:r>
                        <a:rPr lang="en-US" sz="1000" b="1" i="0" u="none" strike="noStrike">
                          <a:solidFill>
                            <a:srgbClr val="000000"/>
                          </a:solidFill>
                          <a:effectLst/>
                          <a:latin typeface="Century Gothic" panose="020B0502020202020204" pitchFamily="34" charset="0"/>
                        </a:rPr>
                        <a:t>57.4</a:t>
                      </a:r>
                    </a:p>
                  </a:txBody>
                  <a:tcPr marL="6350" marR="6350" marT="6350" marB="0" anchor="ctr"/>
                </a:tc>
                <a:extLst>
                  <a:ext uri="{0D108BD9-81ED-4DB2-BD59-A6C34878D82A}">
                    <a16:rowId xmlns:a16="http://schemas.microsoft.com/office/drawing/2014/main" val="2207236729"/>
                  </a:ext>
                </a:extLst>
              </a:tr>
              <a:tr h="177800">
                <a:tc>
                  <a:txBody>
                    <a:bodyPr/>
                    <a:lstStyle/>
                    <a:p>
                      <a:pPr algn="l" rtl="0" fontAlgn="b"/>
                      <a:r>
                        <a:rPr lang="en-US" sz="1000" b="1" i="0" u="none" strike="noStrike">
                          <a:solidFill>
                            <a:srgbClr val="FF0000"/>
                          </a:solidFill>
                          <a:effectLst/>
                          <a:latin typeface="Century Gothic" panose="020B0502020202020204" pitchFamily="34" charset="0"/>
                        </a:rPr>
                        <a:t>Sanilac</a:t>
                      </a:r>
                    </a:p>
                  </a:txBody>
                  <a:tcPr marL="6350" marR="6350" marT="6350" marB="0" anchor="b"/>
                </a:tc>
                <a:tc>
                  <a:txBody>
                    <a:bodyPr/>
                    <a:lstStyle/>
                    <a:p>
                      <a:pPr algn="ctr" rtl="0" fontAlgn="ctr"/>
                      <a:r>
                        <a:rPr lang="en-US" sz="1000" b="1" i="0" u="none" strike="noStrike">
                          <a:solidFill>
                            <a:srgbClr val="FF0000"/>
                          </a:solidFill>
                          <a:effectLst/>
                          <a:latin typeface="Century Gothic" panose="020B0502020202020204" pitchFamily="34" charset="0"/>
                        </a:rPr>
                        <a:t>40.6</a:t>
                      </a:r>
                    </a:p>
                  </a:txBody>
                  <a:tcPr marL="6350" marR="6350" marT="6350" marB="0" anchor="ctr"/>
                </a:tc>
                <a:extLst>
                  <a:ext uri="{0D108BD9-81ED-4DB2-BD59-A6C34878D82A}">
                    <a16:rowId xmlns:a16="http://schemas.microsoft.com/office/drawing/2014/main" val="22951190"/>
                  </a:ext>
                </a:extLst>
              </a:tr>
              <a:tr h="177800">
                <a:tc>
                  <a:txBody>
                    <a:bodyPr/>
                    <a:lstStyle/>
                    <a:p>
                      <a:pPr algn="l" rtl="0" fontAlgn="b"/>
                      <a:r>
                        <a:rPr lang="en-US" sz="1000" b="1" i="0" u="none" strike="noStrike">
                          <a:solidFill>
                            <a:srgbClr val="000000"/>
                          </a:solidFill>
                          <a:effectLst/>
                          <a:latin typeface="Century Gothic" panose="020B0502020202020204" pitchFamily="34" charset="0"/>
                        </a:rPr>
                        <a:t>Tuscola</a:t>
                      </a:r>
                    </a:p>
                  </a:txBody>
                  <a:tcPr marL="6350" marR="6350" marT="6350" marB="0" anchor="b"/>
                </a:tc>
                <a:tc>
                  <a:txBody>
                    <a:bodyPr/>
                    <a:lstStyle/>
                    <a:p>
                      <a:pPr algn="ctr" rtl="0" fontAlgn="ctr"/>
                      <a:r>
                        <a:rPr lang="en-US" sz="1000" b="1" i="0" u="none" strike="noStrike" dirty="0">
                          <a:solidFill>
                            <a:srgbClr val="000000"/>
                          </a:solidFill>
                          <a:effectLst/>
                          <a:latin typeface="Century Gothic" panose="020B0502020202020204" pitchFamily="34" charset="0"/>
                        </a:rPr>
                        <a:t>32.8</a:t>
                      </a:r>
                    </a:p>
                  </a:txBody>
                  <a:tcPr marL="6350" marR="6350" marT="6350" marB="0" anchor="ctr"/>
                </a:tc>
                <a:extLst>
                  <a:ext uri="{0D108BD9-81ED-4DB2-BD59-A6C34878D82A}">
                    <a16:rowId xmlns:a16="http://schemas.microsoft.com/office/drawing/2014/main" val="178251003"/>
                  </a:ext>
                </a:extLst>
              </a:tr>
            </a:tbl>
          </a:graphicData>
        </a:graphic>
      </p:graphicFrame>
      <p:pic>
        <p:nvPicPr>
          <p:cNvPr id="5" name="Picture 4">
            <a:extLst>
              <a:ext uri="{FF2B5EF4-FFF2-40B4-BE49-F238E27FC236}">
                <a16:creationId xmlns:a16="http://schemas.microsoft.com/office/drawing/2014/main" id="{59640532-9547-DDD5-A166-ADA57E310E51}"/>
              </a:ext>
            </a:extLst>
          </p:cNvPr>
          <p:cNvPicPr>
            <a:picLocks noChangeAspect="1"/>
          </p:cNvPicPr>
          <p:nvPr/>
        </p:nvPicPr>
        <p:blipFill>
          <a:blip r:embed="rId3"/>
          <a:stretch>
            <a:fillRect/>
          </a:stretch>
        </p:blipFill>
        <p:spPr>
          <a:xfrm>
            <a:off x="455147" y="393237"/>
            <a:ext cx="6942803" cy="4383404"/>
          </a:xfrm>
          <a:prstGeom prst="rect">
            <a:avLst/>
          </a:prstGeom>
        </p:spPr>
      </p:pic>
    </p:spTree>
    <p:extLst>
      <p:ext uri="{BB962C8B-B14F-4D97-AF65-F5344CB8AC3E}">
        <p14:creationId xmlns:p14="http://schemas.microsoft.com/office/powerpoint/2010/main" val="34157895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72892506-5F22-4C62-A401-5A72501347F2}"/>
              </a:ext>
            </a:extLst>
          </p:cNvPr>
          <p:cNvGraphicFramePr>
            <a:graphicFrameLocks noGrp="1"/>
          </p:cNvGraphicFramePr>
          <p:nvPr>
            <p:extLst>
              <p:ext uri="{D42A27DB-BD31-4B8C-83A1-F6EECF244321}">
                <p14:modId xmlns:p14="http://schemas.microsoft.com/office/powerpoint/2010/main" val="3348965472"/>
              </p:ext>
            </p:extLst>
          </p:nvPr>
        </p:nvGraphicFramePr>
        <p:xfrm>
          <a:off x="152899" y="5527990"/>
          <a:ext cx="3998234" cy="341630"/>
        </p:xfrm>
        <a:graphic>
          <a:graphicData uri="http://schemas.openxmlformats.org/drawingml/2006/table">
            <a:tbl>
              <a:tblPr/>
              <a:tblGrid>
                <a:gridCol w="3998234">
                  <a:extLst>
                    <a:ext uri="{9D8B030D-6E8A-4147-A177-3AD203B41FA5}">
                      <a16:colId xmlns:a16="http://schemas.microsoft.com/office/drawing/2014/main" val="2073570044"/>
                    </a:ext>
                  </a:extLst>
                </a:gridCol>
              </a:tblGrid>
              <a:tr h="149489">
                <a:tc>
                  <a:txBody>
                    <a:bodyPr/>
                    <a:lstStyle/>
                    <a:p>
                      <a:pPr algn="l" fontAlgn="b"/>
                      <a:r>
                        <a:rPr lang="en-US" sz="1100" b="0" i="0" u="none" strike="noStrike" dirty="0">
                          <a:solidFill>
                            <a:schemeClr val="tx1"/>
                          </a:solidFill>
                          <a:effectLst/>
                          <a:latin typeface="Arial" panose="020B0604020202020204" pitchFamily="34" charset="0"/>
                          <a:cs typeface="Arial" panose="020B0604020202020204" pitchFamily="34" charset="0"/>
                        </a:rPr>
                        <a:t>Michigan Department of Health and Human Services</a:t>
                      </a:r>
                    </a:p>
                  </a:txBody>
                  <a:tcPr marL="0" marR="0" marT="0" marB="0" anchor="b">
                    <a:lnL>
                      <a:noFill/>
                    </a:lnL>
                    <a:lnR>
                      <a:noFill/>
                    </a:lnR>
                    <a:lnT>
                      <a:noFill/>
                    </a:lnT>
                    <a:lnB>
                      <a:noFill/>
                    </a:lnB>
                  </a:tcPr>
                </a:tc>
                <a:extLst>
                  <a:ext uri="{0D108BD9-81ED-4DB2-BD59-A6C34878D82A}">
                    <a16:rowId xmlns:a16="http://schemas.microsoft.com/office/drawing/2014/main" val="369904204"/>
                  </a:ext>
                </a:extLst>
              </a:tr>
              <a:tr h="155153">
                <a:tc>
                  <a:txBody>
                    <a:bodyPr/>
                    <a:lstStyle/>
                    <a:p>
                      <a:pPr algn="l" fontAlgn="b"/>
                      <a:r>
                        <a:rPr lang="en-US" sz="1100" b="0" i="0" u="sng" strike="noStrike" dirty="0">
                          <a:solidFill>
                            <a:schemeClr val="tx1"/>
                          </a:solidFill>
                          <a:effectLst/>
                          <a:latin typeface="Arial" panose="020B0604020202020204" pitchFamily="34" charset="0"/>
                          <a:hlinkClick r:id="rId2">
                            <a:extLst>
                              <a:ext uri="{A12FA001-AC4F-418D-AE19-62706E023703}">
                                <ahyp:hlinkClr xmlns:ahyp="http://schemas.microsoft.com/office/drawing/2018/hyperlinkcolor" val="tx"/>
                              </a:ext>
                            </a:extLst>
                          </a:hlinkClick>
                        </a:rPr>
                        <a:t>https://vitalstats.michigan.gov/osr/CHI/Deaths/frame.html</a:t>
                      </a:r>
                      <a:endParaRPr lang="en-US" sz="1100" b="0" i="0" u="sng" strike="noStrike" dirty="0">
                        <a:solidFill>
                          <a:schemeClr val="tx1"/>
                        </a:solidFill>
                        <a:effectLst/>
                        <a:latin typeface="Arial" panose="020B060402020202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3588508343"/>
                  </a:ext>
                </a:extLst>
              </a:tr>
            </a:tbl>
          </a:graphicData>
        </a:graphic>
      </p:graphicFrame>
      <p:pic>
        <p:nvPicPr>
          <p:cNvPr id="4" name="Picture 3">
            <a:extLst>
              <a:ext uri="{FF2B5EF4-FFF2-40B4-BE49-F238E27FC236}">
                <a16:creationId xmlns:a16="http://schemas.microsoft.com/office/drawing/2014/main" id="{F0187EF0-9758-ACAE-9C95-F67EBC568C9E}"/>
              </a:ext>
            </a:extLst>
          </p:cNvPr>
          <p:cNvPicPr>
            <a:picLocks noChangeAspect="1"/>
          </p:cNvPicPr>
          <p:nvPr/>
        </p:nvPicPr>
        <p:blipFill>
          <a:blip r:embed="rId3"/>
          <a:stretch>
            <a:fillRect/>
          </a:stretch>
        </p:blipFill>
        <p:spPr>
          <a:xfrm>
            <a:off x="152899" y="1713706"/>
            <a:ext cx="4419101" cy="3505504"/>
          </a:xfrm>
          <a:prstGeom prst="rect">
            <a:avLst/>
          </a:prstGeom>
        </p:spPr>
      </p:pic>
      <p:pic>
        <p:nvPicPr>
          <p:cNvPr id="6" name="Picture 5">
            <a:extLst>
              <a:ext uri="{FF2B5EF4-FFF2-40B4-BE49-F238E27FC236}">
                <a16:creationId xmlns:a16="http://schemas.microsoft.com/office/drawing/2014/main" id="{D39E936D-C0FF-92C3-D86B-69A9598A8E5F}"/>
              </a:ext>
            </a:extLst>
          </p:cNvPr>
          <p:cNvPicPr>
            <a:picLocks noChangeAspect="1"/>
          </p:cNvPicPr>
          <p:nvPr/>
        </p:nvPicPr>
        <p:blipFill>
          <a:blip r:embed="rId4"/>
          <a:stretch>
            <a:fillRect/>
          </a:stretch>
        </p:blipFill>
        <p:spPr>
          <a:xfrm>
            <a:off x="4572000" y="1719802"/>
            <a:ext cx="4419101" cy="3493311"/>
          </a:xfrm>
          <a:prstGeom prst="rect">
            <a:avLst/>
          </a:prstGeom>
        </p:spPr>
      </p:pic>
    </p:spTree>
    <p:extLst>
      <p:ext uri="{BB962C8B-B14F-4D97-AF65-F5344CB8AC3E}">
        <p14:creationId xmlns:p14="http://schemas.microsoft.com/office/powerpoint/2010/main" val="3492296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31338A7-418F-430F-9BF9-D5C9B0F06C12}"/>
              </a:ext>
            </a:extLst>
          </p:cNvPr>
          <p:cNvGraphicFramePr>
            <a:graphicFrameLocks noGrp="1"/>
          </p:cNvGraphicFramePr>
          <p:nvPr>
            <p:extLst>
              <p:ext uri="{D42A27DB-BD31-4B8C-83A1-F6EECF244321}">
                <p14:modId xmlns:p14="http://schemas.microsoft.com/office/powerpoint/2010/main" val="2819363518"/>
              </p:ext>
            </p:extLst>
          </p:nvPr>
        </p:nvGraphicFramePr>
        <p:xfrm>
          <a:off x="253340" y="3206338"/>
          <a:ext cx="3598224" cy="336778"/>
        </p:xfrm>
        <a:graphic>
          <a:graphicData uri="http://schemas.openxmlformats.org/drawingml/2006/table">
            <a:tbl>
              <a:tblPr/>
              <a:tblGrid>
                <a:gridCol w="3598224">
                  <a:extLst>
                    <a:ext uri="{9D8B030D-6E8A-4147-A177-3AD203B41FA5}">
                      <a16:colId xmlns:a16="http://schemas.microsoft.com/office/drawing/2014/main" val="2073570044"/>
                    </a:ext>
                  </a:extLst>
                </a:gridCol>
              </a:tblGrid>
              <a:tr h="169138">
                <a:tc>
                  <a:txBody>
                    <a:bodyPr/>
                    <a:lstStyle/>
                    <a:p>
                      <a:pPr algn="l" fontAlgn="b"/>
                      <a:r>
                        <a:rPr lang="en-US" sz="1100" b="0" i="0" u="none" strike="noStrike" dirty="0">
                          <a:solidFill>
                            <a:schemeClr val="tx1"/>
                          </a:solidFill>
                          <a:effectLst/>
                          <a:latin typeface="Arial" panose="020B0604020202020204" pitchFamily="34" charset="0"/>
                          <a:cs typeface="Arial" panose="020B0604020202020204" pitchFamily="34" charset="0"/>
                        </a:rPr>
                        <a:t>Michigan Department of Health and Human Services</a:t>
                      </a:r>
                    </a:p>
                  </a:txBody>
                  <a:tcPr marL="0" marR="0" marT="0" marB="0" anchor="b">
                    <a:lnL>
                      <a:noFill/>
                    </a:lnL>
                    <a:lnR>
                      <a:noFill/>
                    </a:lnR>
                    <a:lnT>
                      <a:noFill/>
                    </a:lnT>
                    <a:lnB>
                      <a:noFill/>
                    </a:lnB>
                  </a:tcPr>
                </a:tc>
                <a:extLst>
                  <a:ext uri="{0D108BD9-81ED-4DB2-BD59-A6C34878D82A}">
                    <a16:rowId xmlns:a16="http://schemas.microsoft.com/office/drawing/2014/main" val="369904204"/>
                  </a:ext>
                </a:extLst>
              </a:tr>
              <a:tr h="163371">
                <a:tc>
                  <a:txBody>
                    <a:bodyPr/>
                    <a:lstStyle/>
                    <a:p>
                      <a:pPr algn="l" fontAlgn="b"/>
                      <a:r>
                        <a:rPr lang="en-US" sz="1100" b="0" i="0" u="sng" strike="noStrike" dirty="0">
                          <a:solidFill>
                            <a:schemeClr val="tx1"/>
                          </a:solidFill>
                          <a:effectLst/>
                          <a:latin typeface="Arial" panose="020B0604020202020204" pitchFamily="34" charset="0"/>
                          <a:hlinkClick r:id="rId2">
                            <a:extLst>
                              <a:ext uri="{A12FA001-AC4F-418D-AE19-62706E023703}">
                                <ahyp:hlinkClr xmlns:ahyp="http://schemas.microsoft.com/office/drawing/2018/hyperlinkcolor" val="tx"/>
                              </a:ext>
                            </a:extLst>
                          </a:hlinkClick>
                        </a:rPr>
                        <a:t>https://vitalstats.michigan.gov/osr/chi/cri/frame.html</a:t>
                      </a:r>
                      <a:endParaRPr lang="en-US" sz="1100" b="0" i="0" u="sng" strike="noStrike" dirty="0">
                        <a:solidFill>
                          <a:schemeClr val="tx1"/>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588508343"/>
                  </a:ext>
                </a:extLst>
              </a:tr>
            </a:tbl>
          </a:graphicData>
        </a:graphic>
      </p:graphicFrame>
      <p:graphicFrame>
        <p:nvGraphicFramePr>
          <p:cNvPr id="5" name="Table 4">
            <a:extLst>
              <a:ext uri="{FF2B5EF4-FFF2-40B4-BE49-F238E27FC236}">
                <a16:creationId xmlns:a16="http://schemas.microsoft.com/office/drawing/2014/main" id="{1B3CB8D0-9435-4323-B061-832CECA14830}"/>
              </a:ext>
            </a:extLst>
          </p:cNvPr>
          <p:cNvGraphicFramePr>
            <a:graphicFrameLocks noGrp="1"/>
          </p:cNvGraphicFramePr>
          <p:nvPr>
            <p:extLst>
              <p:ext uri="{D42A27DB-BD31-4B8C-83A1-F6EECF244321}">
                <p14:modId xmlns:p14="http://schemas.microsoft.com/office/powerpoint/2010/main" val="1052187186"/>
              </p:ext>
            </p:extLst>
          </p:nvPr>
        </p:nvGraphicFramePr>
        <p:xfrm>
          <a:off x="3851564" y="6313911"/>
          <a:ext cx="2434441" cy="372378"/>
        </p:xfrm>
        <a:graphic>
          <a:graphicData uri="http://schemas.openxmlformats.org/drawingml/2006/table">
            <a:tbl>
              <a:tblPr/>
              <a:tblGrid>
                <a:gridCol w="2434441">
                  <a:extLst>
                    <a:ext uri="{9D8B030D-6E8A-4147-A177-3AD203B41FA5}">
                      <a16:colId xmlns:a16="http://schemas.microsoft.com/office/drawing/2014/main" val="3427910134"/>
                    </a:ext>
                  </a:extLst>
                </a:gridCol>
              </a:tblGrid>
              <a:tr h="186189">
                <a:tc>
                  <a:txBody>
                    <a:bodyPr/>
                    <a:lstStyle/>
                    <a:p>
                      <a:pPr algn="l" fontAlgn="b"/>
                      <a:r>
                        <a:rPr lang="en-US" sz="1100" b="0" i="0" u="none" strike="noStrike" dirty="0">
                          <a:solidFill>
                            <a:schemeClr val="tx1"/>
                          </a:solidFill>
                          <a:effectLst/>
                          <a:latin typeface="Arial" panose="020B0604020202020204" pitchFamily="34" charset="0"/>
                        </a:rPr>
                        <a:t>CDC Diabetes Interactive Atlas</a:t>
                      </a:r>
                    </a:p>
                  </a:txBody>
                  <a:tcPr marL="0" marR="0" marT="0" marB="0" anchor="b">
                    <a:lnL>
                      <a:noFill/>
                    </a:lnL>
                    <a:lnR>
                      <a:noFill/>
                    </a:lnR>
                    <a:lnT>
                      <a:noFill/>
                    </a:lnT>
                    <a:lnB>
                      <a:noFill/>
                    </a:lnB>
                  </a:tcPr>
                </a:tc>
                <a:extLst>
                  <a:ext uri="{0D108BD9-81ED-4DB2-BD59-A6C34878D82A}">
                    <a16:rowId xmlns:a16="http://schemas.microsoft.com/office/drawing/2014/main" val="3693977962"/>
                  </a:ext>
                </a:extLst>
              </a:tr>
              <a:tr h="186189">
                <a:tc>
                  <a:txBody>
                    <a:bodyPr/>
                    <a:lstStyle/>
                    <a:p>
                      <a:pPr algn="l" fontAlgn="b"/>
                      <a:r>
                        <a:rPr lang="en-US" sz="1100" b="0" i="0" u="sng" strike="noStrike" dirty="0">
                          <a:solidFill>
                            <a:schemeClr val="tx1"/>
                          </a:solidFill>
                          <a:effectLst/>
                          <a:latin typeface="Arial" panose="020B0604020202020204" pitchFamily="34" charset="0"/>
                          <a:hlinkClick r:id="rId3">
                            <a:extLst>
                              <a:ext uri="{A12FA001-AC4F-418D-AE19-62706E023703}">
                                <ahyp:hlinkClr xmlns:ahyp="http://schemas.microsoft.com/office/drawing/2018/hyperlinkcolor" val="tx"/>
                              </a:ext>
                            </a:extLst>
                          </a:hlinkClick>
                        </a:rPr>
                        <a:t>www.countyhealthrankings.org </a:t>
                      </a:r>
                      <a:endParaRPr lang="en-US" sz="1100" b="0" i="0" u="sng" strike="noStrike" dirty="0">
                        <a:solidFill>
                          <a:schemeClr val="tx1"/>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975245465"/>
                  </a:ext>
                </a:extLst>
              </a:tr>
            </a:tbl>
          </a:graphicData>
        </a:graphic>
      </p:graphicFrame>
      <p:graphicFrame>
        <p:nvGraphicFramePr>
          <p:cNvPr id="2" name="Table 1">
            <a:extLst>
              <a:ext uri="{FF2B5EF4-FFF2-40B4-BE49-F238E27FC236}">
                <a16:creationId xmlns:a16="http://schemas.microsoft.com/office/drawing/2014/main" id="{F1415937-ACD5-4A39-D988-9B054023B491}"/>
              </a:ext>
            </a:extLst>
          </p:cNvPr>
          <p:cNvGraphicFramePr>
            <a:graphicFrameLocks noGrp="1"/>
          </p:cNvGraphicFramePr>
          <p:nvPr>
            <p:extLst>
              <p:ext uri="{D42A27DB-BD31-4B8C-83A1-F6EECF244321}">
                <p14:modId xmlns:p14="http://schemas.microsoft.com/office/powerpoint/2010/main" val="1518966441"/>
              </p:ext>
            </p:extLst>
          </p:nvPr>
        </p:nvGraphicFramePr>
        <p:xfrm>
          <a:off x="5990759" y="1369942"/>
          <a:ext cx="2644322" cy="1358900"/>
        </p:xfrm>
        <a:graphic>
          <a:graphicData uri="http://schemas.openxmlformats.org/drawingml/2006/table">
            <a:tbl>
              <a:tblPr>
                <a:tableStyleId>{5C22544A-7EE6-4342-B048-85BDC9FD1C3A}</a:tableStyleId>
              </a:tblPr>
              <a:tblGrid>
                <a:gridCol w="1469068">
                  <a:extLst>
                    <a:ext uri="{9D8B030D-6E8A-4147-A177-3AD203B41FA5}">
                      <a16:colId xmlns:a16="http://schemas.microsoft.com/office/drawing/2014/main" val="3000649467"/>
                    </a:ext>
                  </a:extLst>
                </a:gridCol>
                <a:gridCol w="1175254">
                  <a:extLst>
                    <a:ext uri="{9D8B030D-6E8A-4147-A177-3AD203B41FA5}">
                      <a16:colId xmlns:a16="http://schemas.microsoft.com/office/drawing/2014/main" val="3846577449"/>
                    </a:ext>
                  </a:extLst>
                </a:gridCol>
              </a:tblGrid>
              <a:tr h="167476">
                <a:tc gridSpan="2">
                  <a:txBody>
                    <a:bodyPr/>
                    <a:lstStyle/>
                    <a:p>
                      <a:pPr algn="ctr" rtl="0" fontAlgn="ctr"/>
                      <a:r>
                        <a:rPr lang="en-US" sz="1000" b="1" i="0" u="none" strike="noStrike">
                          <a:solidFill>
                            <a:srgbClr val="000000"/>
                          </a:solidFill>
                          <a:effectLst/>
                          <a:latin typeface="Century Gothic" panose="020B0502020202020204" pitchFamily="34" charset="0"/>
                        </a:rPr>
                        <a:t>Diabetes Mortality Trend – Age Adjusted Rate</a:t>
                      </a:r>
                    </a:p>
                  </a:txBody>
                  <a:tcPr marL="6350" marR="6350" marT="6350" marB="0" anchor="ctr"/>
                </a:tc>
                <a:tc hMerge="1">
                  <a:txBody>
                    <a:bodyPr/>
                    <a:lstStyle/>
                    <a:p>
                      <a:endParaRPr lang="en-US"/>
                    </a:p>
                  </a:txBody>
                  <a:tcPr/>
                </a:tc>
                <a:extLst>
                  <a:ext uri="{0D108BD9-81ED-4DB2-BD59-A6C34878D82A}">
                    <a16:rowId xmlns:a16="http://schemas.microsoft.com/office/drawing/2014/main" val="1434387356"/>
                  </a:ext>
                </a:extLst>
              </a:tr>
              <a:tr h="158155">
                <a:tc>
                  <a:txBody>
                    <a:bodyPr/>
                    <a:lstStyle/>
                    <a:p>
                      <a:pPr algn="l" rtl="0" fontAlgn="b"/>
                      <a:r>
                        <a:rPr lang="en-US" sz="1000" b="1" i="0" u="none" strike="noStrike">
                          <a:solidFill>
                            <a:srgbClr val="000000"/>
                          </a:solidFill>
                          <a:effectLst/>
                          <a:latin typeface="Century Gothic" panose="020B0502020202020204" pitchFamily="34" charset="0"/>
                        </a:rPr>
                        <a:t> </a:t>
                      </a:r>
                    </a:p>
                  </a:txBody>
                  <a:tcPr marL="6350" marR="6350" marT="6350" marB="0" anchor="b"/>
                </a:tc>
                <a:tc>
                  <a:txBody>
                    <a:bodyPr/>
                    <a:lstStyle/>
                    <a:p>
                      <a:pPr algn="ctr" rtl="0" fontAlgn="ctr"/>
                      <a:r>
                        <a:rPr lang="en-US" sz="1000" b="1" i="0" u="none" strike="noStrike">
                          <a:solidFill>
                            <a:srgbClr val="000000"/>
                          </a:solidFill>
                          <a:effectLst/>
                          <a:latin typeface="Century Gothic" panose="020B0502020202020204" pitchFamily="34" charset="0"/>
                        </a:rPr>
                        <a:t>2021-2023</a:t>
                      </a:r>
                    </a:p>
                  </a:txBody>
                  <a:tcPr marL="6350" marR="6350" marT="6350" marB="0" anchor="ctr"/>
                </a:tc>
                <a:extLst>
                  <a:ext uri="{0D108BD9-81ED-4DB2-BD59-A6C34878D82A}">
                    <a16:rowId xmlns:a16="http://schemas.microsoft.com/office/drawing/2014/main" val="3480738133"/>
                  </a:ext>
                </a:extLst>
              </a:tr>
              <a:tr h="177800">
                <a:tc>
                  <a:txBody>
                    <a:bodyPr/>
                    <a:lstStyle/>
                    <a:p>
                      <a:pPr algn="l" rtl="0" fontAlgn="b"/>
                      <a:r>
                        <a:rPr lang="en-US" sz="1000" b="1" i="0" u="none" strike="noStrike">
                          <a:solidFill>
                            <a:srgbClr val="000000"/>
                          </a:solidFill>
                          <a:effectLst/>
                          <a:latin typeface="Century Gothic" panose="020B0502020202020204" pitchFamily="34" charset="0"/>
                        </a:rPr>
                        <a:t>Michigan</a:t>
                      </a:r>
                    </a:p>
                  </a:txBody>
                  <a:tcPr marL="6350" marR="6350" marT="6350" marB="0" anchor="b"/>
                </a:tc>
                <a:tc>
                  <a:txBody>
                    <a:bodyPr/>
                    <a:lstStyle/>
                    <a:p>
                      <a:pPr algn="ctr" rtl="0" fontAlgn="ctr"/>
                      <a:r>
                        <a:rPr lang="en-US" sz="1000" b="1" i="0" u="none" strike="noStrike">
                          <a:solidFill>
                            <a:srgbClr val="000000"/>
                          </a:solidFill>
                          <a:effectLst/>
                          <a:latin typeface="Century Gothic" panose="020B0502020202020204" pitchFamily="34" charset="0"/>
                        </a:rPr>
                        <a:t>25.3</a:t>
                      </a:r>
                    </a:p>
                  </a:txBody>
                  <a:tcPr marL="6350" marR="6350" marT="6350" marB="0" anchor="ctr"/>
                </a:tc>
                <a:extLst>
                  <a:ext uri="{0D108BD9-81ED-4DB2-BD59-A6C34878D82A}">
                    <a16:rowId xmlns:a16="http://schemas.microsoft.com/office/drawing/2014/main" val="2637063679"/>
                  </a:ext>
                </a:extLst>
              </a:tr>
              <a:tr h="177800">
                <a:tc>
                  <a:txBody>
                    <a:bodyPr/>
                    <a:lstStyle/>
                    <a:p>
                      <a:pPr algn="l" rtl="0" fontAlgn="b"/>
                      <a:r>
                        <a:rPr lang="en-US" sz="1000" b="1" i="0" u="none" strike="noStrike">
                          <a:solidFill>
                            <a:srgbClr val="000000"/>
                          </a:solidFill>
                          <a:effectLst/>
                          <a:latin typeface="Century Gothic" panose="020B0502020202020204" pitchFamily="34" charset="0"/>
                        </a:rPr>
                        <a:t>Huron</a:t>
                      </a:r>
                    </a:p>
                  </a:txBody>
                  <a:tcPr marL="6350" marR="6350" marT="6350" marB="0" anchor="b"/>
                </a:tc>
                <a:tc>
                  <a:txBody>
                    <a:bodyPr/>
                    <a:lstStyle/>
                    <a:p>
                      <a:pPr algn="ctr" rtl="0" fontAlgn="ctr"/>
                      <a:r>
                        <a:rPr lang="en-US" sz="1000" b="1" i="0" u="none" strike="noStrike">
                          <a:solidFill>
                            <a:srgbClr val="000000"/>
                          </a:solidFill>
                          <a:effectLst/>
                          <a:latin typeface="Century Gothic" panose="020B0502020202020204" pitchFamily="34" charset="0"/>
                        </a:rPr>
                        <a:t>31.6</a:t>
                      </a:r>
                    </a:p>
                  </a:txBody>
                  <a:tcPr marL="6350" marR="6350" marT="6350" marB="0" anchor="ctr"/>
                </a:tc>
                <a:extLst>
                  <a:ext uri="{0D108BD9-81ED-4DB2-BD59-A6C34878D82A}">
                    <a16:rowId xmlns:a16="http://schemas.microsoft.com/office/drawing/2014/main" val="4164674101"/>
                  </a:ext>
                </a:extLst>
              </a:tr>
              <a:tr h="177800">
                <a:tc>
                  <a:txBody>
                    <a:bodyPr/>
                    <a:lstStyle/>
                    <a:p>
                      <a:pPr algn="l" rtl="0" fontAlgn="b"/>
                      <a:r>
                        <a:rPr lang="en-US" sz="1000" b="1" i="0" u="none" strike="noStrike">
                          <a:solidFill>
                            <a:srgbClr val="000000"/>
                          </a:solidFill>
                          <a:effectLst/>
                          <a:latin typeface="Century Gothic" panose="020B0502020202020204" pitchFamily="34" charset="0"/>
                        </a:rPr>
                        <a:t>Lapeer</a:t>
                      </a:r>
                    </a:p>
                  </a:txBody>
                  <a:tcPr marL="6350" marR="6350" marT="6350" marB="0" anchor="b"/>
                </a:tc>
                <a:tc>
                  <a:txBody>
                    <a:bodyPr/>
                    <a:lstStyle/>
                    <a:p>
                      <a:pPr algn="ctr" rtl="0" fontAlgn="ctr"/>
                      <a:r>
                        <a:rPr lang="en-US" sz="1000" b="1" i="0" u="none" strike="noStrike">
                          <a:solidFill>
                            <a:srgbClr val="000000"/>
                          </a:solidFill>
                          <a:effectLst/>
                          <a:latin typeface="Century Gothic" panose="020B0502020202020204" pitchFamily="34" charset="0"/>
                        </a:rPr>
                        <a:t>29.5</a:t>
                      </a:r>
                    </a:p>
                  </a:txBody>
                  <a:tcPr marL="6350" marR="6350" marT="6350" marB="0" anchor="ctr"/>
                </a:tc>
                <a:extLst>
                  <a:ext uri="{0D108BD9-81ED-4DB2-BD59-A6C34878D82A}">
                    <a16:rowId xmlns:a16="http://schemas.microsoft.com/office/drawing/2014/main" val="1571713211"/>
                  </a:ext>
                </a:extLst>
              </a:tr>
              <a:tr h="177800">
                <a:tc>
                  <a:txBody>
                    <a:bodyPr/>
                    <a:lstStyle/>
                    <a:p>
                      <a:pPr algn="l" rtl="0" fontAlgn="b"/>
                      <a:r>
                        <a:rPr lang="en-US" sz="1000" b="1" i="0" u="none" strike="noStrike">
                          <a:solidFill>
                            <a:srgbClr val="FF0000"/>
                          </a:solidFill>
                          <a:effectLst/>
                          <a:latin typeface="Century Gothic" panose="020B0502020202020204" pitchFamily="34" charset="0"/>
                        </a:rPr>
                        <a:t>Sanilac</a:t>
                      </a:r>
                    </a:p>
                  </a:txBody>
                  <a:tcPr marL="6350" marR="6350" marT="6350" marB="0" anchor="b"/>
                </a:tc>
                <a:tc>
                  <a:txBody>
                    <a:bodyPr/>
                    <a:lstStyle/>
                    <a:p>
                      <a:pPr algn="ctr" rtl="0" fontAlgn="ctr"/>
                      <a:r>
                        <a:rPr lang="en-US" sz="1000" b="1" i="0" u="none" strike="noStrike">
                          <a:solidFill>
                            <a:srgbClr val="FF0000"/>
                          </a:solidFill>
                          <a:effectLst/>
                          <a:latin typeface="Century Gothic" panose="020B0502020202020204" pitchFamily="34" charset="0"/>
                        </a:rPr>
                        <a:t>29.8</a:t>
                      </a:r>
                    </a:p>
                  </a:txBody>
                  <a:tcPr marL="6350" marR="6350" marT="6350" marB="0" anchor="ctr"/>
                </a:tc>
                <a:extLst>
                  <a:ext uri="{0D108BD9-81ED-4DB2-BD59-A6C34878D82A}">
                    <a16:rowId xmlns:a16="http://schemas.microsoft.com/office/drawing/2014/main" val="122685690"/>
                  </a:ext>
                </a:extLst>
              </a:tr>
              <a:tr h="177800">
                <a:tc>
                  <a:txBody>
                    <a:bodyPr/>
                    <a:lstStyle/>
                    <a:p>
                      <a:pPr algn="l" rtl="0" fontAlgn="b"/>
                      <a:r>
                        <a:rPr lang="en-US" sz="1000" b="1" i="0" u="none" strike="noStrike">
                          <a:solidFill>
                            <a:srgbClr val="000000"/>
                          </a:solidFill>
                          <a:effectLst/>
                          <a:latin typeface="Century Gothic" panose="020B0502020202020204" pitchFamily="34" charset="0"/>
                        </a:rPr>
                        <a:t>Tuscola</a:t>
                      </a:r>
                    </a:p>
                  </a:txBody>
                  <a:tcPr marL="6350" marR="6350" marT="6350" marB="0" anchor="b"/>
                </a:tc>
                <a:tc>
                  <a:txBody>
                    <a:bodyPr/>
                    <a:lstStyle/>
                    <a:p>
                      <a:pPr algn="ctr" rtl="0" fontAlgn="ctr"/>
                      <a:r>
                        <a:rPr lang="en-US" sz="1000" b="1" i="0" u="none" strike="noStrike" dirty="0">
                          <a:solidFill>
                            <a:srgbClr val="000000"/>
                          </a:solidFill>
                          <a:effectLst/>
                          <a:latin typeface="Century Gothic" panose="020B0502020202020204" pitchFamily="34" charset="0"/>
                        </a:rPr>
                        <a:t>46.4</a:t>
                      </a:r>
                    </a:p>
                  </a:txBody>
                  <a:tcPr marL="6350" marR="6350" marT="6350" marB="0" anchor="ctr"/>
                </a:tc>
                <a:extLst>
                  <a:ext uri="{0D108BD9-81ED-4DB2-BD59-A6C34878D82A}">
                    <a16:rowId xmlns:a16="http://schemas.microsoft.com/office/drawing/2014/main" val="1651677806"/>
                  </a:ext>
                </a:extLst>
              </a:tr>
            </a:tbl>
          </a:graphicData>
        </a:graphic>
      </p:graphicFrame>
      <p:graphicFrame>
        <p:nvGraphicFramePr>
          <p:cNvPr id="4" name="Table 3">
            <a:extLst>
              <a:ext uri="{FF2B5EF4-FFF2-40B4-BE49-F238E27FC236}">
                <a16:creationId xmlns:a16="http://schemas.microsoft.com/office/drawing/2014/main" id="{5497C254-E818-165F-6136-8EA9E7E49579}"/>
              </a:ext>
            </a:extLst>
          </p:cNvPr>
          <p:cNvGraphicFramePr>
            <a:graphicFrameLocks noGrp="1"/>
          </p:cNvGraphicFramePr>
          <p:nvPr>
            <p:extLst>
              <p:ext uri="{D42A27DB-BD31-4B8C-83A1-F6EECF244321}">
                <p14:modId xmlns:p14="http://schemas.microsoft.com/office/powerpoint/2010/main" val="2948744309"/>
              </p:ext>
            </p:extLst>
          </p:nvPr>
        </p:nvGraphicFramePr>
        <p:xfrm>
          <a:off x="529184" y="4167741"/>
          <a:ext cx="2644322" cy="1358900"/>
        </p:xfrm>
        <a:graphic>
          <a:graphicData uri="http://schemas.openxmlformats.org/drawingml/2006/table">
            <a:tbl>
              <a:tblPr>
                <a:tableStyleId>{5C22544A-7EE6-4342-B048-85BDC9FD1C3A}</a:tableStyleId>
              </a:tblPr>
              <a:tblGrid>
                <a:gridCol w="1469068">
                  <a:extLst>
                    <a:ext uri="{9D8B030D-6E8A-4147-A177-3AD203B41FA5}">
                      <a16:colId xmlns:a16="http://schemas.microsoft.com/office/drawing/2014/main" val="3000649467"/>
                    </a:ext>
                  </a:extLst>
                </a:gridCol>
                <a:gridCol w="1175254">
                  <a:extLst>
                    <a:ext uri="{9D8B030D-6E8A-4147-A177-3AD203B41FA5}">
                      <a16:colId xmlns:a16="http://schemas.microsoft.com/office/drawing/2014/main" val="3846577449"/>
                    </a:ext>
                  </a:extLst>
                </a:gridCol>
              </a:tblGrid>
              <a:tr h="167476">
                <a:tc gridSpan="2">
                  <a:txBody>
                    <a:bodyPr/>
                    <a:lstStyle/>
                    <a:p>
                      <a:pPr algn="ctr" fontAlgn="ctr"/>
                      <a:r>
                        <a:rPr lang="en-US" sz="1000" b="1" i="0" u="none" strike="noStrike" dirty="0">
                          <a:solidFill>
                            <a:srgbClr val="000000"/>
                          </a:solidFill>
                          <a:effectLst/>
                          <a:latin typeface="Arial" panose="020B0604020202020204" pitchFamily="34" charset="0"/>
                        </a:rPr>
                        <a:t>% of Adults aged 20+ with Diagnosed Diabetes</a:t>
                      </a:r>
                    </a:p>
                  </a:txBody>
                  <a:tcPr marL="6350" marR="6350" marT="6350" marB="0" anchor="ctr"/>
                </a:tc>
                <a:tc hMerge="1">
                  <a:txBody>
                    <a:bodyPr/>
                    <a:lstStyle/>
                    <a:p>
                      <a:endParaRPr lang="en-US"/>
                    </a:p>
                  </a:txBody>
                  <a:tcPr/>
                </a:tc>
                <a:extLst>
                  <a:ext uri="{0D108BD9-81ED-4DB2-BD59-A6C34878D82A}">
                    <a16:rowId xmlns:a16="http://schemas.microsoft.com/office/drawing/2014/main" val="1434387356"/>
                  </a:ext>
                </a:extLst>
              </a:tr>
              <a:tr h="158155">
                <a:tc>
                  <a:txBody>
                    <a:bodyPr/>
                    <a:lstStyle/>
                    <a:p>
                      <a:pPr algn="l" fontAlgn="b"/>
                      <a:r>
                        <a:rPr lang="en-US" sz="1000" b="1" u="none" strike="noStrike" dirty="0">
                          <a:solidFill>
                            <a:srgbClr val="000000"/>
                          </a:solidFill>
                          <a:effectLst/>
                        </a:rPr>
                        <a:t> </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u="none" strike="noStrike" dirty="0">
                          <a:solidFill>
                            <a:srgbClr val="000000"/>
                          </a:solidFill>
                          <a:effectLst/>
                          <a:latin typeface="+mn-lt"/>
                        </a:rPr>
                        <a:t>2021</a:t>
                      </a:r>
                      <a:endParaRPr lang="en-US" sz="1000" b="1"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3480738133"/>
                  </a:ext>
                </a:extLst>
              </a:tr>
              <a:tr h="177800">
                <a:tc>
                  <a:txBody>
                    <a:bodyPr/>
                    <a:lstStyle/>
                    <a:p>
                      <a:pPr algn="l" fontAlgn="b"/>
                      <a:r>
                        <a:rPr lang="en-US" sz="1000" b="1" u="none" strike="noStrike" dirty="0">
                          <a:solidFill>
                            <a:srgbClr val="000000"/>
                          </a:solidFill>
                          <a:effectLst/>
                        </a:rPr>
                        <a:t>Michigan</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9%</a:t>
                      </a:r>
                    </a:p>
                  </a:txBody>
                  <a:tcPr marL="6350" marR="6350" marT="6350" marB="0" anchor="ctr"/>
                </a:tc>
                <a:extLst>
                  <a:ext uri="{0D108BD9-81ED-4DB2-BD59-A6C34878D82A}">
                    <a16:rowId xmlns:a16="http://schemas.microsoft.com/office/drawing/2014/main" val="2637063679"/>
                  </a:ext>
                </a:extLst>
              </a:tr>
              <a:tr h="177800">
                <a:tc>
                  <a:txBody>
                    <a:bodyPr/>
                    <a:lstStyle/>
                    <a:p>
                      <a:pPr algn="l" fontAlgn="b"/>
                      <a:r>
                        <a:rPr lang="en-US" sz="1000" b="1" u="none" strike="noStrike" dirty="0">
                          <a:solidFill>
                            <a:srgbClr val="000000"/>
                          </a:solidFill>
                          <a:effectLst/>
                        </a:rPr>
                        <a:t>Huron</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9%</a:t>
                      </a:r>
                    </a:p>
                  </a:txBody>
                  <a:tcPr marL="6350" marR="6350" marT="6350" marB="0" anchor="ctr"/>
                </a:tc>
                <a:extLst>
                  <a:ext uri="{0D108BD9-81ED-4DB2-BD59-A6C34878D82A}">
                    <a16:rowId xmlns:a16="http://schemas.microsoft.com/office/drawing/2014/main" val="4164674101"/>
                  </a:ext>
                </a:extLst>
              </a:tr>
              <a:tr h="177800">
                <a:tc>
                  <a:txBody>
                    <a:bodyPr/>
                    <a:lstStyle/>
                    <a:p>
                      <a:pPr algn="l" fontAlgn="b"/>
                      <a:r>
                        <a:rPr lang="en-US" sz="1000" b="1" u="none" strike="noStrike" dirty="0">
                          <a:solidFill>
                            <a:srgbClr val="000000"/>
                          </a:solidFill>
                          <a:effectLst/>
                        </a:rPr>
                        <a:t>Lapeer</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9%</a:t>
                      </a:r>
                    </a:p>
                  </a:txBody>
                  <a:tcPr marL="6350" marR="6350" marT="6350" marB="0" anchor="ctr"/>
                </a:tc>
                <a:extLst>
                  <a:ext uri="{0D108BD9-81ED-4DB2-BD59-A6C34878D82A}">
                    <a16:rowId xmlns:a16="http://schemas.microsoft.com/office/drawing/2014/main" val="1571713211"/>
                  </a:ext>
                </a:extLst>
              </a:tr>
              <a:tr h="177800">
                <a:tc>
                  <a:txBody>
                    <a:bodyPr/>
                    <a:lstStyle/>
                    <a:p>
                      <a:pPr algn="l" fontAlgn="b"/>
                      <a:r>
                        <a:rPr lang="en-US" sz="1000" b="1" u="none" strike="noStrike" dirty="0">
                          <a:solidFill>
                            <a:srgbClr val="FF0000"/>
                          </a:solidFill>
                          <a:effectLst/>
                        </a:rPr>
                        <a:t>Sanilac</a:t>
                      </a:r>
                      <a:endParaRPr lang="en-US" sz="1000" b="1" i="0" u="none" strike="noStrike" dirty="0">
                        <a:solidFill>
                          <a:srgbClr val="FF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FF0000"/>
                          </a:solidFill>
                          <a:effectLst/>
                          <a:latin typeface="+mn-lt"/>
                        </a:rPr>
                        <a:t>10%</a:t>
                      </a:r>
                    </a:p>
                  </a:txBody>
                  <a:tcPr marL="6350" marR="6350" marT="6350" marB="0" anchor="ctr"/>
                </a:tc>
                <a:extLst>
                  <a:ext uri="{0D108BD9-81ED-4DB2-BD59-A6C34878D82A}">
                    <a16:rowId xmlns:a16="http://schemas.microsoft.com/office/drawing/2014/main" val="122685690"/>
                  </a:ext>
                </a:extLst>
              </a:tr>
              <a:tr h="177800">
                <a:tc>
                  <a:txBody>
                    <a:bodyPr/>
                    <a:lstStyle/>
                    <a:p>
                      <a:pPr algn="l" fontAlgn="b"/>
                      <a:r>
                        <a:rPr lang="en-US" sz="1000" b="1" u="none" strike="noStrike" dirty="0">
                          <a:solidFill>
                            <a:srgbClr val="000000"/>
                          </a:solidFill>
                          <a:effectLst/>
                        </a:rPr>
                        <a:t>Tuscola</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10%</a:t>
                      </a:r>
                    </a:p>
                  </a:txBody>
                  <a:tcPr marL="6350" marR="6350" marT="6350" marB="0" anchor="ctr"/>
                </a:tc>
                <a:extLst>
                  <a:ext uri="{0D108BD9-81ED-4DB2-BD59-A6C34878D82A}">
                    <a16:rowId xmlns:a16="http://schemas.microsoft.com/office/drawing/2014/main" val="1651677806"/>
                  </a:ext>
                </a:extLst>
              </a:tr>
            </a:tbl>
          </a:graphicData>
        </a:graphic>
      </p:graphicFrame>
      <p:pic>
        <p:nvPicPr>
          <p:cNvPr id="10" name="Picture 9">
            <a:extLst>
              <a:ext uri="{FF2B5EF4-FFF2-40B4-BE49-F238E27FC236}">
                <a16:creationId xmlns:a16="http://schemas.microsoft.com/office/drawing/2014/main" id="{B82B2456-98CE-B3CD-145C-B5B4E9E8D460}"/>
              </a:ext>
            </a:extLst>
          </p:cNvPr>
          <p:cNvPicPr>
            <a:picLocks noChangeAspect="1"/>
          </p:cNvPicPr>
          <p:nvPr/>
        </p:nvPicPr>
        <p:blipFill>
          <a:blip r:embed="rId4"/>
          <a:stretch>
            <a:fillRect/>
          </a:stretch>
        </p:blipFill>
        <p:spPr>
          <a:xfrm>
            <a:off x="3458653" y="3468274"/>
            <a:ext cx="5432007" cy="2828789"/>
          </a:xfrm>
          <a:prstGeom prst="rect">
            <a:avLst/>
          </a:prstGeom>
        </p:spPr>
      </p:pic>
      <p:pic>
        <p:nvPicPr>
          <p:cNvPr id="7" name="Picture 6">
            <a:extLst>
              <a:ext uri="{FF2B5EF4-FFF2-40B4-BE49-F238E27FC236}">
                <a16:creationId xmlns:a16="http://schemas.microsoft.com/office/drawing/2014/main" id="{B18E4208-36E7-8F6E-6F1F-9E3F7BD8D569}"/>
              </a:ext>
            </a:extLst>
          </p:cNvPr>
          <p:cNvPicPr>
            <a:picLocks noChangeAspect="1"/>
          </p:cNvPicPr>
          <p:nvPr/>
        </p:nvPicPr>
        <p:blipFill>
          <a:blip r:embed="rId5"/>
          <a:stretch>
            <a:fillRect/>
          </a:stretch>
        </p:blipFill>
        <p:spPr>
          <a:xfrm>
            <a:off x="508919" y="251081"/>
            <a:ext cx="5220647" cy="2847477"/>
          </a:xfrm>
          <a:prstGeom prst="rect">
            <a:avLst/>
          </a:prstGeom>
        </p:spPr>
      </p:pic>
    </p:spTree>
    <p:extLst>
      <p:ext uri="{BB962C8B-B14F-4D97-AF65-F5344CB8AC3E}">
        <p14:creationId xmlns:p14="http://schemas.microsoft.com/office/powerpoint/2010/main" val="4293712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9ECDD5C-152A-4CC7-8333-0F367B3A62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1" name="Picture 10">
            <a:extLst>
              <a:ext uri="{FF2B5EF4-FFF2-40B4-BE49-F238E27FC236}">
                <a16:creationId xmlns:a16="http://schemas.microsoft.com/office/drawing/2014/main" id="{7F5C92A3-369B-43F3-BDCE-E560B1B0EC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3" name="Oval 12">
            <a:extLst>
              <a:ext uri="{FF2B5EF4-FFF2-40B4-BE49-F238E27FC236}">
                <a16:creationId xmlns:a16="http://schemas.microsoft.com/office/drawing/2014/main" id="{AEBE9F1A-B38D-446E-83AE-14B17CE77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EA26A"/>
              </a:solidFill>
              <a:effectLst/>
              <a:uLnTx/>
              <a:uFillTx/>
              <a:latin typeface="Century Gothic" panose="020B0502020202020204"/>
              <a:ea typeface="+mn-ea"/>
              <a:cs typeface="+mn-cs"/>
            </a:endParaRPr>
          </a:p>
        </p:txBody>
      </p:sp>
      <p:pic>
        <p:nvPicPr>
          <p:cNvPr id="15" name="Picture 14">
            <a:extLst>
              <a:ext uri="{FF2B5EF4-FFF2-40B4-BE49-F238E27FC236}">
                <a16:creationId xmlns:a16="http://schemas.microsoft.com/office/drawing/2014/main" id="{915B5014-A7EC-4BA6-9C83-8840CF81DB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17" name="Picture 16">
            <a:extLst>
              <a:ext uri="{FF2B5EF4-FFF2-40B4-BE49-F238E27FC236}">
                <a16:creationId xmlns:a16="http://schemas.microsoft.com/office/drawing/2014/main" id="{022C43AB-86D7-420D-8AD7-DC0A15FDD0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19" name="Rectangle 18">
            <a:extLst>
              <a:ext uri="{FF2B5EF4-FFF2-40B4-BE49-F238E27FC236}">
                <a16:creationId xmlns:a16="http://schemas.microsoft.com/office/drawing/2014/main" id="{5E3EB826-A471-488F-9E8A-D65528A3C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EA26A"/>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DFB3CEA1-88D9-42FB-88ED-1E9807FE6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EA26A"/>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9A6C928E-4252-4F33-8C34-E50A12A31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EA26A"/>
              </a:solidFill>
              <a:effectLst/>
              <a:uLnTx/>
              <a:uFillTx/>
              <a:latin typeface="Century Gothic" panose="020B0502020202020204"/>
              <a:ea typeface="+mn-ea"/>
              <a:cs typeface="+mn-cs"/>
            </a:endParaRPr>
          </a:p>
        </p:txBody>
      </p:sp>
      <p:graphicFrame>
        <p:nvGraphicFramePr>
          <p:cNvPr id="4" name="Content Placeholder 3">
            <a:extLst>
              <a:ext uri="{FF2B5EF4-FFF2-40B4-BE49-F238E27FC236}">
                <a16:creationId xmlns:a16="http://schemas.microsoft.com/office/drawing/2014/main" id="{8F6934C5-A30E-0BE3-22A8-8D582F3620EF}"/>
              </a:ext>
            </a:extLst>
          </p:cNvPr>
          <p:cNvGraphicFramePr>
            <a:graphicFrameLocks noGrp="1"/>
          </p:cNvGraphicFramePr>
          <p:nvPr>
            <p:ph idx="1"/>
          </p:nvPr>
        </p:nvGraphicFramePr>
        <p:xfrm>
          <a:off x="482600" y="720763"/>
          <a:ext cx="8178799" cy="5214524"/>
        </p:xfrm>
        <a:graphic>
          <a:graphicData uri="http://schemas.openxmlformats.org/drawingml/2006/table">
            <a:tbl>
              <a:tblPr firstRow="1" firstCol="1" bandRow="1">
                <a:tableStyleId>{8EC20E35-A176-4012-BC5E-935CFFF8708E}</a:tableStyleId>
              </a:tblPr>
              <a:tblGrid>
                <a:gridCol w="4348892">
                  <a:extLst>
                    <a:ext uri="{9D8B030D-6E8A-4147-A177-3AD203B41FA5}">
                      <a16:colId xmlns:a16="http://schemas.microsoft.com/office/drawing/2014/main" val="1504557130"/>
                    </a:ext>
                  </a:extLst>
                </a:gridCol>
                <a:gridCol w="3829907">
                  <a:extLst>
                    <a:ext uri="{9D8B030D-6E8A-4147-A177-3AD203B41FA5}">
                      <a16:colId xmlns:a16="http://schemas.microsoft.com/office/drawing/2014/main" val="2273954298"/>
                    </a:ext>
                  </a:extLst>
                </a:gridCol>
              </a:tblGrid>
              <a:tr h="300418">
                <a:tc>
                  <a:txBody>
                    <a:bodyPr/>
                    <a:lstStyle/>
                    <a:p>
                      <a:pPr marL="0" marR="0">
                        <a:spcBef>
                          <a:spcPts val="0"/>
                        </a:spcBef>
                        <a:spcAft>
                          <a:spcPts val="0"/>
                        </a:spcAft>
                      </a:pPr>
                      <a:r>
                        <a:rPr lang="en-US" sz="1800" dirty="0">
                          <a:effectLst/>
                        </a:rPr>
                        <a:t>CHNA Step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0886" marR="100886" marT="0" marB="0">
                    <a:solidFill>
                      <a:schemeClr val="accent2"/>
                    </a:solidFill>
                  </a:tcPr>
                </a:tc>
                <a:tc>
                  <a:txBody>
                    <a:bodyPr/>
                    <a:lstStyle/>
                    <a:p>
                      <a:pPr marL="0" marR="0" algn="ctr">
                        <a:spcBef>
                          <a:spcPts val="0"/>
                        </a:spcBef>
                        <a:spcAft>
                          <a:spcPts val="0"/>
                        </a:spcAft>
                      </a:pPr>
                      <a:r>
                        <a:rPr lang="en-US" sz="1800" dirty="0">
                          <a:effectLst/>
                        </a:rPr>
                        <a:t>Status/Timeline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0886" marR="100886" marT="0" marB="0">
                    <a:solidFill>
                      <a:schemeClr val="accent2"/>
                    </a:solidFill>
                  </a:tcPr>
                </a:tc>
                <a:extLst>
                  <a:ext uri="{0D108BD9-81ED-4DB2-BD59-A6C34878D82A}">
                    <a16:rowId xmlns:a16="http://schemas.microsoft.com/office/drawing/2014/main" val="2410831279"/>
                  </a:ext>
                </a:extLst>
              </a:tr>
              <a:tr h="793640">
                <a:tc>
                  <a:txBody>
                    <a:bodyPr/>
                    <a:lstStyle/>
                    <a:p>
                      <a:pPr marL="0" marR="0" lvl="0" indent="0">
                        <a:spcBef>
                          <a:spcPts val="0"/>
                        </a:spcBef>
                        <a:spcAft>
                          <a:spcPts val="0"/>
                        </a:spcAft>
                        <a:buFont typeface="+mj-lt"/>
                        <a:buNone/>
                      </a:pPr>
                      <a:r>
                        <a:rPr lang="en-US" sz="1800" dirty="0">
                          <a:effectLst/>
                        </a:rPr>
                        <a:t>Collect Community Input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0886" marR="100886" marT="0" marB="0"/>
                </a:tc>
                <a:tc>
                  <a:txBody>
                    <a:bodyPr/>
                    <a:lstStyle/>
                    <a:p>
                      <a:pPr marL="285750" marR="0" indent="-285750">
                        <a:spcBef>
                          <a:spcPts val="0"/>
                        </a:spcBef>
                        <a:spcAft>
                          <a:spcPts val="0"/>
                        </a:spcAft>
                        <a:buFont typeface="Arial" panose="020B0604020202020204" pitchFamily="34" charset="0"/>
                        <a:buChar char="•"/>
                      </a:pPr>
                      <a:r>
                        <a:rPr lang="en-US" sz="1800" dirty="0">
                          <a:effectLst/>
                        </a:rPr>
                        <a:t>Regional Survey administered in fall 2024.  Zip code report created with comparison upon request.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0886" marR="100886" marT="0" marB="0"/>
                </a:tc>
                <a:extLst>
                  <a:ext uri="{0D108BD9-81ED-4DB2-BD59-A6C34878D82A}">
                    <a16:rowId xmlns:a16="http://schemas.microsoft.com/office/drawing/2014/main" val="748607195"/>
                  </a:ext>
                </a:extLst>
              </a:tr>
              <a:tr h="547029">
                <a:tc>
                  <a:txBody>
                    <a:bodyPr/>
                    <a:lstStyle/>
                    <a:p>
                      <a:pPr marL="0" marR="0" lvl="0" indent="0">
                        <a:spcBef>
                          <a:spcPts val="0"/>
                        </a:spcBef>
                        <a:spcAft>
                          <a:spcPts val="0"/>
                        </a:spcAft>
                        <a:buFont typeface="+mj-lt"/>
                        <a:buNone/>
                      </a:pPr>
                      <a:r>
                        <a:rPr lang="en-US" sz="1800" dirty="0">
                          <a:effectLst/>
                        </a:rPr>
                        <a:t>Review Health Indicator Data &amp; Community Input Survey Results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0886" marR="100886" marT="0" marB="0"/>
                </a:tc>
                <a:tc>
                  <a:txBody>
                    <a:bodyPr/>
                    <a:lstStyle/>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Monthly 1</a:t>
                      </a:r>
                    </a:p>
                  </a:txBody>
                  <a:tcPr marL="100886" marR="100886" marT="0" marB="0"/>
                </a:tc>
                <a:extLst>
                  <a:ext uri="{0D108BD9-81ED-4DB2-BD59-A6C34878D82A}">
                    <a16:rowId xmlns:a16="http://schemas.microsoft.com/office/drawing/2014/main" val="1071775530"/>
                  </a:ext>
                </a:extLst>
              </a:tr>
              <a:tr h="793640">
                <a:tc>
                  <a:txBody>
                    <a:bodyPr/>
                    <a:lstStyle/>
                    <a:p>
                      <a:pPr marL="0" marR="0" lvl="0" indent="0">
                        <a:spcBef>
                          <a:spcPts val="0"/>
                        </a:spcBef>
                        <a:spcAft>
                          <a:spcPts val="0"/>
                        </a:spcAft>
                        <a:buFont typeface="+mj-lt"/>
                        <a:buNone/>
                      </a:pPr>
                      <a:r>
                        <a:rPr lang="en-US" sz="1800" dirty="0">
                          <a:effectLst/>
                        </a:rPr>
                        <a:t>Identify and Prioritize Community Health Needs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0886" marR="100886" marT="0" marB="0"/>
                </a:tc>
                <a:tc>
                  <a:txBody>
                    <a:bodyPr/>
                    <a:lstStyle/>
                    <a:p>
                      <a:pPr marL="285750" marR="0" indent="-285750">
                        <a:spcBef>
                          <a:spcPts val="0"/>
                        </a:spcBef>
                        <a:spcAft>
                          <a:spcPts val="0"/>
                        </a:spcAft>
                        <a:buFont typeface="Arial" panose="020B0604020202020204" pitchFamily="34" charset="0"/>
                        <a:buChar char="•"/>
                      </a:pPr>
                      <a:r>
                        <a:rPr lang="en-US" sz="1800" dirty="0">
                          <a:effectLst/>
                        </a:rPr>
                        <a:t>Month 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0886" marR="100886" marT="0" marB="0"/>
                </a:tc>
                <a:extLst>
                  <a:ext uri="{0D108BD9-81ED-4DB2-BD59-A6C34878D82A}">
                    <a16:rowId xmlns:a16="http://schemas.microsoft.com/office/drawing/2014/main" val="2998347652"/>
                  </a:ext>
                </a:extLst>
              </a:tr>
              <a:tr h="502110">
                <a:tc>
                  <a:txBody>
                    <a:bodyPr/>
                    <a:lstStyle/>
                    <a:p>
                      <a:pPr marL="0" marR="0" lvl="0" indent="0">
                        <a:spcBef>
                          <a:spcPts val="0"/>
                        </a:spcBef>
                        <a:spcAft>
                          <a:spcPts val="0"/>
                        </a:spcAft>
                        <a:buFont typeface="+mj-lt"/>
                        <a:buNone/>
                      </a:pPr>
                      <a:r>
                        <a:rPr lang="en-US" sz="1800" dirty="0">
                          <a:effectLst/>
                        </a:rPr>
                        <a:t>Write Report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0886" marR="100886" marT="0" marB="0"/>
                </a:tc>
                <a:tc>
                  <a:txBody>
                    <a:bodyPr/>
                    <a:lstStyle/>
                    <a:p>
                      <a:pPr marL="285750" marR="0" indent="-285750">
                        <a:spcBef>
                          <a:spcPts val="0"/>
                        </a:spcBef>
                        <a:spcAft>
                          <a:spcPts val="0"/>
                        </a:spcAft>
                        <a:buFont typeface="Arial" panose="020B0604020202020204" pitchFamily="34" charset="0"/>
                        <a:buChar char="•"/>
                      </a:pPr>
                      <a:r>
                        <a:rPr lang="en-US" sz="1800" dirty="0">
                          <a:effectLst/>
                        </a:rPr>
                        <a:t>Month 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0886" marR="100886" marT="0" marB="0"/>
                </a:tc>
                <a:extLst>
                  <a:ext uri="{0D108BD9-81ED-4DB2-BD59-A6C34878D82A}">
                    <a16:rowId xmlns:a16="http://schemas.microsoft.com/office/drawing/2014/main" val="3812937322"/>
                  </a:ext>
                </a:extLst>
              </a:tr>
              <a:tr h="300418">
                <a:tc>
                  <a:txBody>
                    <a:bodyPr/>
                    <a:lstStyle/>
                    <a:p>
                      <a:pPr marL="0" marR="0">
                        <a:spcBef>
                          <a:spcPts val="0"/>
                        </a:spcBef>
                        <a:spcAft>
                          <a:spcPts val="0"/>
                        </a:spcAft>
                      </a:pPr>
                      <a:r>
                        <a:rPr lang="en-US" sz="1800" dirty="0">
                          <a:effectLst/>
                        </a:rPr>
                        <a:t>Implementation Plan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0886" marR="100886" marT="0" marB="0">
                    <a:solidFill>
                      <a:schemeClr val="accent2"/>
                    </a:solidFill>
                  </a:tcPr>
                </a:tc>
                <a:tc>
                  <a:txBody>
                    <a:bodyPr/>
                    <a:lstStyle/>
                    <a:p>
                      <a:pPr marL="0" marR="0">
                        <a:spcBef>
                          <a:spcPts val="0"/>
                        </a:spcBef>
                        <a:spcAft>
                          <a:spcPts val="0"/>
                        </a:spcAft>
                      </a:pPr>
                      <a:r>
                        <a:rPr lang="en-US" sz="1800" b="1" dirty="0">
                          <a:solidFill>
                            <a:schemeClr val="accent1">
                              <a:lumMod val="40000"/>
                              <a:lumOff val="60000"/>
                            </a:schemeClr>
                          </a:solidFill>
                          <a:effectLst/>
                        </a:rPr>
                        <a:t>Monthly 5-6</a:t>
                      </a:r>
                      <a:endParaRPr lang="en-US" sz="1800" b="1" dirty="0">
                        <a:solidFill>
                          <a:schemeClr val="accent1">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00886" marR="100886" marT="0" marB="0">
                    <a:solidFill>
                      <a:schemeClr val="accent2"/>
                    </a:solidFill>
                  </a:tcPr>
                </a:tc>
                <a:extLst>
                  <a:ext uri="{0D108BD9-81ED-4DB2-BD59-A6C34878D82A}">
                    <a16:rowId xmlns:a16="http://schemas.microsoft.com/office/drawing/2014/main" val="2801048708"/>
                  </a:ext>
                </a:extLst>
              </a:tr>
              <a:tr h="547029">
                <a:tc>
                  <a:txBody>
                    <a:bodyPr/>
                    <a:lstStyle/>
                    <a:p>
                      <a:pPr marL="0" marR="0" lvl="0" indent="0">
                        <a:spcBef>
                          <a:spcPts val="0"/>
                        </a:spcBef>
                        <a:spcAft>
                          <a:spcPts val="0"/>
                        </a:spcAft>
                        <a:buFont typeface="+mj-lt"/>
                        <a:buNone/>
                      </a:pPr>
                      <a:r>
                        <a:rPr lang="en-US" sz="1800" dirty="0">
                          <a:effectLst/>
                        </a:rPr>
                        <a:t>Resource Assessment of Existing Services and Community Services for all needs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0886" marR="100886" marT="0" marB="0"/>
                </a:tc>
                <a:tc>
                  <a:txBody>
                    <a:bodyPr/>
                    <a:lstStyle/>
                    <a:p>
                      <a:pPr marL="0" marR="0">
                        <a:spcBef>
                          <a:spcPts val="0"/>
                        </a:spcBef>
                        <a:spcAft>
                          <a:spcPts val="0"/>
                        </a:spcAft>
                      </a:pPr>
                      <a:r>
                        <a:rPr lang="en-US" sz="1800" dirty="0">
                          <a:effectLst/>
                        </a:rPr>
                        <a:t> Month 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0886" marR="100886" marT="0" marB="0"/>
                </a:tc>
                <a:extLst>
                  <a:ext uri="{0D108BD9-81ED-4DB2-BD59-A6C34878D82A}">
                    <a16:rowId xmlns:a16="http://schemas.microsoft.com/office/drawing/2014/main" val="1973301264"/>
                  </a:ext>
                </a:extLst>
              </a:tr>
              <a:tr h="547029">
                <a:tc>
                  <a:txBody>
                    <a:bodyPr/>
                    <a:lstStyle/>
                    <a:p>
                      <a:pPr marL="0" marR="0" lvl="0" indent="0">
                        <a:spcBef>
                          <a:spcPts val="0"/>
                        </a:spcBef>
                        <a:spcAft>
                          <a:spcPts val="0"/>
                        </a:spcAft>
                        <a:buFont typeface="+mj-lt"/>
                        <a:buNone/>
                      </a:pPr>
                      <a:r>
                        <a:rPr lang="en-US" sz="1800" dirty="0">
                          <a:effectLst/>
                        </a:rPr>
                        <a:t>Identification of gaps and strategies to address gaps.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0886" marR="100886" marT="0" marB="0"/>
                </a:tc>
                <a:tc>
                  <a:txBody>
                    <a:bodyPr/>
                    <a:lstStyle/>
                    <a:p>
                      <a:pPr marL="0" marR="0">
                        <a:spcBef>
                          <a:spcPts val="0"/>
                        </a:spcBef>
                        <a:spcAft>
                          <a:spcPts val="0"/>
                        </a:spcAft>
                      </a:pPr>
                      <a:r>
                        <a:rPr lang="en-US" sz="1800" dirty="0">
                          <a:effectLst/>
                        </a:rPr>
                        <a:t> Month 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0886" marR="100886" marT="0" marB="0"/>
                </a:tc>
                <a:extLst>
                  <a:ext uri="{0D108BD9-81ED-4DB2-BD59-A6C34878D82A}">
                    <a16:rowId xmlns:a16="http://schemas.microsoft.com/office/drawing/2014/main" val="1045314024"/>
                  </a:ext>
                </a:extLst>
              </a:tr>
              <a:tr h="300418">
                <a:tc>
                  <a:txBody>
                    <a:bodyPr/>
                    <a:lstStyle/>
                    <a:p>
                      <a:pPr marL="0" marR="0" lvl="0" indent="0">
                        <a:spcBef>
                          <a:spcPts val="0"/>
                        </a:spcBef>
                        <a:spcAft>
                          <a:spcPts val="0"/>
                        </a:spcAft>
                        <a:buFont typeface="+mj-lt"/>
                        <a:buNone/>
                      </a:pPr>
                      <a:r>
                        <a:rPr lang="en-US" sz="1800" dirty="0">
                          <a:effectLst/>
                        </a:rPr>
                        <a:t>Writing of the Implementation Plan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0886" marR="100886" marT="0" marB="0"/>
                </a:tc>
                <a:tc>
                  <a:txBody>
                    <a:bodyPr/>
                    <a:lstStyle/>
                    <a:p>
                      <a:pPr marL="0" marR="0">
                        <a:spcBef>
                          <a:spcPts val="0"/>
                        </a:spcBef>
                        <a:spcAft>
                          <a:spcPts val="0"/>
                        </a:spcAft>
                      </a:pPr>
                      <a:r>
                        <a:rPr lang="en-US" sz="1800" dirty="0">
                          <a:effectLst/>
                        </a:rPr>
                        <a:t> Month 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0886" marR="100886" marT="0" marB="0"/>
                </a:tc>
                <a:extLst>
                  <a:ext uri="{0D108BD9-81ED-4DB2-BD59-A6C34878D82A}">
                    <a16:rowId xmlns:a16="http://schemas.microsoft.com/office/drawing/2014/main" val="3923882455"/>
                  </a:ext>
                </a:extLst>
              </a:tr>
            </a:tbl>
          </a:graphicData>
        </a:graphic>
      </p:graphicFrame>
    </p:spTree>
    <p:extLst>
      <p:ext uri="{BB962C8B-B14F-4D97-AF65-F5344CB8AC3E}">
        <p14:creationId xmlns:p14="http://schemas.microsoft.com/office/powerpoint/2010/main" val="27822079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40B79D2-8647-43A2-9290-4EB0AC775EED}"/>
              </a:ext>
            </a:extLst>
          </p:cNvPr>
          <p:cNvGraphicFramePr>
            <a:graphicFrameLocks noGrp="1"/>
          </p:cNvGraphicFramePr>
          <p:nvPr>
            <p:extLst>
              <p:ext uri="{D42A27DB-BD31-4B8C-83A1-F6EECF244321}">
                <p14:modId xmlns:p14="http://schemas.microsoft.com/office/powerpoint/2010/main" val="3304312539"/>
              </p:ext>
            </p:extLst>
          </p:nvPr>
        </p:nvGraphicFramePr>
        <p:xfrm>
          <a:off x="397824" y="6044960"/>
          <a:ext cx="4391890" cy="335280"/>
        </p:xfrm>
        <a:graphic>
          <a:graphicData uri="http://schemas.openxmlformats.org/drawingml/2006/table">
            <a:tbl>
              <a:tblPr/>
              <a:tblGrid>
                <a:gridCol w="4391890">
                  <a:extLst>
                    <a:ext uri="{9D8B030D-6E8A-4147-A177-3AD203B41FA5}">
                      <a16:colId xmlns:a16="http://schemas.microsoft.com/office/drawing/2014/main" val="2073570044"/>
                    </a:ext>
                  </a:extLst>
                </a:gridCol>
              </a:tblGrid>
              <a:tr h="35206">
                <a:tc>
                  <a:txBody>
                    <a:bodyPr/>
                    <a:lstStyle/>
                    <a:p>
                      <a:pPr algn="l" fontAlgn="b"/>
                      <a:r>
                        <a:rPr lang="en-US" sz="1100" b="0" i="0" u="none" strike="noStrike" dirty="0">
                          <a:solidFill>
                            <a:schemeClr val="tx1"/>
                          </a:solidFill>
                          <a:effectLst/>
                          <a:latin typeface="Arial" panose="020B0604020202020204" pitchFamily="34" charset="0"/>
                          <a:cs typeface="Arial" panose="020B0604020202020204" pitchFamily="34" charset="0"/>
                        </a:rPr>
                        <a:t>Michigan Department of Health and Human Services</a:t>
                      </a:r>
                    </a:p>
                  </a:txBody>
                  <a:tcPr marL="0" marR="0" marT="0" marB="0" anchor="b">
                    <a:lnL>
                      <a:noFill/>
                    </a:lnL>
                    <a:lnR>
                      <a:noFill/>
                    </a:lnR>
                    <a:lnT>
                      <a:noFill/>
                    </a:lnT>
                    <a:lnB>
                      <a:noFill/>
                    </a:lnB>
                  </a:tcPr>
                </a:tc>
                <a:extLst>
                  <a:ext uri="{0D108BD9-81ED-4DB2-BD59-A6C34878D82A}">
                    <a16:rowId xmlns:a16="http://schemas.microsoft.com/office/drawing/2014/main" val="369904204"/>
                  </a:ext>
                </a:extLst>
              </a:tr>
              <a:tr h="161925">
                <a:tc>
                  <a:txBody>
                    <a:bodyPr/>
                    <a:lstStyle/>
                    <a:p>
                      <a:pPr algn="l" fontAlgn="b"/>
                      <a:r>
                        <a:rPr lang="en-US" sz="1100" b="0" i="0" u="sng" strike="noStrike" dirty="0">
                          <a:solidFill>
                            <a:schemeClr val="tx1"/>
                          </a:solidFill>
                          <a:effectLst/>
                          <a:latin typeface="Arial" panose="020B0604020202020204" pitchFamily="34" charset="0"/>
                          <a:hlinkClick r:id="rId2">
                            <a:extLst>
                              <a:ext uri="{A12FA001-AC4F-418D-AE19-62706E023703}">
                                <ahyp:hlinkClr xmlns:ahyp="http://schemas.microsoft.com/office/drawing/2018/hyperlinkcolor" val="tx"/>
                              </a:ext>
                            </a:extLst>
                          </a:hlinkClick>
                        </a:rPr>
                        <a:t>https://vitalstats.michigan.gov/osr/chi/</a:t>
                      </a:r>
                      <a:r>
                        <a:rPr lang="en-US" sz="1100" b="0" i="0" u="sng" strike="noStrike" dirty="0">
                          <a:solidFill>
                            <a:schemeClr val="tx1"/>
                          </a:solidFill>
                          <a:effectLst/>
                          <a:latin typeface="Arial" panose="020B0604020202020204" pitchFamily="34" charset="0"/>
                        </a:rPr>
                        <a:t>IndexVer2.asp#Counties</a:t>
                      </a:r>
                    </a:p>
                  </a:txBody>
                  <a:tcPr marL="0" marR="0" marT="0" marB="0" anchor="b">
                    <a:lnL>
                      <a:noFill/>
                    </a:lnL>
                    <a:lnR>
                      <a:noFill/>
                    </a:lnR>
                    <a:lnT>
                      <a:noFill/>
                    </a:lnT>
                    <a:lnB>
                      <a:noFill/>
                    </a:lnB>
                  </a:tcPr>
                </a:tc>
                <a:extLst>
                  <a:ext uri="{0D108BD9-81ED-4DB2-BD59-A6C34878D82A}">
                    <a16:rowId xmlns:a16="http://schemas.microsoft.com/office/drawing/2014/main" val="3588508343"/>
                  </a:ext>
                </a:extLst>
              </a:tr>
            </a:tbl>
          </a:graphicData>
        </a:graphic>
      </p:graphicFrame>
      <p:graphicFrame>
        <p:nvGraphicFramePr>
          <p:cNvPr id="2" name="Table 1">
            <a:extLst>
              <a:ext uri="{FF2B5EF4-FFF2-40B4-BE49-F238E27FC236}">
                <a16:creationId xmlns:a16="http://schemas.microsoft.com/office/drawing/2014/main" id="{E41F3015-A581-4571-B6F4-736FD0771AEE}"/>
              </a:ext>
            </a:extLst>
          </p:cNvPr>
          <p:cNvGraphicFramePr>
            <a:graphicFrameLocks noGrp="1"/>
          </p:cNvGraphicFramePr>
          <p:nvPr>
            <p:extLst>
              <p:ext uri="{D42A27DB-BD31-4B8C-83A1-F6EECF244321}">
                <p14:modId xmlns:p14="http://schemas.microsoft.com/office/powerpoint/2010/main" val="510634831"/>
              </p:ext>
            </p:extLst>
          </p:nvPr>
        </p:nvGraphicFramePr>
        <p:xfrm>
          <a:off x="5357712" y="4969615"/>
          <a:ext cx="2644322" cy="1358900"/>
        </p:xfrm>
        <a:graphic>
          <a:graphicData uri="http://schemas.openxmlformats.org/drawingml/2006/table">
            <a:tbl>
              <a:tblPr>
                <a:tableStyleId>{5C22544A-7EE6-4342-B048-85BDC9FD1C3A}</a:tableStyleId>
              </a:tblPr>
              <a:tblGrid>
                <a:gridCol w="1469068">
                  <a:extLst>
                    <a:ext uri="{9D8B030D-6E8A-4147-A177-3AD203B41FA5}">
                      <a16:colId xmlns:a16="http://schemas.microsoft.com/office/drawing/2014/main" val="2264665013"/>
                    </a:ext>
                  </a:extLst>
                </a:gridCol>
                <a:gridCol w="1175254">
                  <a:extLst>
                    <a:ext uri="{9D8B030D-6E8A-4147-A177-3AD203B41FA5}">
                      <a16:colId xmlns:a16="http://schemas.microsoft.com/office/drawing/2014/main" val="2281340364"/>
                    </a:ext>
                  </a:extLst>
                </a:gridCol>
              </a:tblGrid>
              <a:tr h="167476">
                <a:tc gridSpan="2">
                  <a:txBody>
                    <a:bodyPr/>
                    <a:lstStyle/>
                    <a:p>
                      <a:pPr algn="ctr" rtl="0" fontAlgn="ctr"/>
                      <a:r>
                        <a:rPr lang="en-US" sz="1000" b="1" i="0" u="none" strike="noStrike">
                          <a:solidFill>
                            <a:srgbClr val="000000"/>
                          </a:solidFill>
                          <a:effectLst/>
                          <a:latin typeface="Century Gothic" panose="020B0502020202020204" pitchFamily="34" charset="0"/>
                        </a:rPr>
                        <a:t>Cancer Mortality Trends Age Adjusted Rate</a:t>
                      </a:r>
                    </a:p>
                  </a:txBody>
                  <a:tcPr marL="6350" marR="6350" marT="6350" marB="0" anchor="ctr"/>
                </a:tc>
                <a:tc hMerge="1">
                  <a:txBody>
                    <a:bodyPr/>
                    <a:lstStyle/>
                    <a:p>
                      <a:endParaRPr lang="en-US"/>
                    </a:p>
                  </a:txBody>
                  <a:tcPr/>
                </a:tc>
                <a:extLst>
                  <a:ext uri="{0D108BD9-81ED-4DB2-BD59-A6C34878D82A}">
                    <a16:rowId xmlns:a16="http://schemas.microsoft.com/office/drawing/2014/main" val="3741047596"/>
                  </a:ext>
                </a:extLst>
              </a:tr>
              <a:tr h="158155">
                <a:tc>
                  <a:txBody>
                    <a:bodyPr/>
                    <a:lstStyle/>
                    <a:p>
                      <a:pPr algn="l" rtl="0" fontAlgn="b"/>
                      <a:r>
                        <a:rPr lang="en-US" sz="1000" b="1" i="0" u="none" strike="noStrike">
                          <a:solidFill>
                            <a:srgbClr val="000000"/>
                          </a:solidFill>
                          <a:effectLst/>
                          <a:latin typeface="Century Gothic" panose="020B0502020202020204" pitchFamily="34" charset="0"/>
                        </a:rPr>
                        <a:t> </a:t>
                      </a:r>
                    </a:p>
                  </a:txBody>
                  <a:tcPr marL="6350" marR="6350" marT="6350" marB="0" anchor="b"/>
                </a:tc>
                <a:tc>
                  <a:txBody>
                    <a:bodyPr/>
                    <a:lstStyle/>
                    <a:p>
                      <a:pPr algn="ctr" rtl="0" fontAlgn="ctr"/>
                      <a:r>
                        <a:rPr lang="en-US" sz="1000" b="1" i="0" u="none" strike="noStrike">
                          <a:solidFill>
                            <a:srgbClr val="000000"/>
                          </a:solidFill>
                          <a:effectLst/>
                          <a:latin typeface="Century Gothic" panose="020B0502020202020204" pitchFamily="34" charset="0"/>
                        </a:rPr>
                        <a:t>2021-2023</a:t>
                      </a:r>
                    </a:p>
                  </a:txBody>
                  <a:tcPr marL="6350" marR="6350" marT="6350" marB="0" anchor="ctr"/>
                </a:tc>
                <a:extLst>
                  <a:ext uri="{0D108BD9-81ED-4DB2-BD59-A6C34878D82A}">
                    <a16:rowId xmlns:a16="http://schemas.microsoft.com/office/drawing/2014/main" val="1949935146"/>
                  </a:ext>
                </a:extLst>
              </a:tr>
              <a:tr h="177800">
                <a:tc>
                  <a:txBody>
                    <a:bodyPr/>
                    <a:lstStyle/>
                    <a:p>
                      <a:pPr algn="l" rtl="0" fontAlgn="b"/>
                      <a:r>
                        <a:rPr lang="en-US" sz="1000" b="1" i="0" u="none" strike="noStrike">
                          <a:solidFill>
                            <a:srgbClr val="000000"/>
                          </a:solidFill>
                          <a:effectLst/>
                          <a:latin typeface="Century Gothic" panose="020B0502020202020204" pitchFamily="34" charset="0"/>
                        </a:rPr>
                        <a:t>Michigan</a:t>
                      </a:r>
                    </a:p>
                  </a:txBody>
                  <a:tcPr marL="6350" marR="6350" marT="6350" marB="0" anchor="b"/>
                </a:tc>
                <a:tc>
                  <a:txBody>
                    <a:bodyPr/>
                    <a:lstStyle/>
                    <a:p>
                      <a:pPr algn="ctr" rtl="0" fontAlgn="ctr"/>
                      <a:r>
                        <a:rPr lang="en-US" sz="1000" b="1" i="0" u="none" strike="noStrike">
                          <a:solidFill>
                            <a:srgbClr val="000000"/>
                          </a:solidFill>
                          <a:effectLst/>
                          <a:latin typeface="Century Gothic" panose="020B0502020202020204" pitchFamily="34" charset="0"/>
                        </a:rPr>
                        <a:t>155.9</a:t>
                      </a:r>
                    </a:p>
                  </a:txBody>
                  <a:tcPr marL="6350" marR="6350" marT="6350" marB="0" anchor="ctr"/>
                </a:tc>
                <a:extLst>
                  <a:ext uri="{0D108BD9-81ED-4DB2-BD59-A6C34878D82A}">
                    <a16:rowId xmlns:a16="http://schemas.microsoft.com/office/drawing/2014/main" val="1377424419"/>
                  </a:ext>
                </a:extLst>
              </a:tr>
              <a:tr h="177800">
                <a:tc>
                  <a:txBody>
                    <a:bodyPr/>
                    <a:lstStyle/>
                    <a:p>
                      <a:pPr algn="l" rtl="0" fontAlgn="b"/>
                      <a:r>
                        <a:rPr lang="en-US" sz="1000" b="1" i="0" u="none" strike="noStrike">
                          <a:solidFill>
                            <a:srgbClr val="000000"/>
                          </a:solidFill>
                          <a:effectLst/>
                          <a:latin typeface="Century Gothic" panose="020B0502020202020204" pitchFamily="34" charset="0"/>
                        </a:rPr>
                        <a:t>Huron</a:t>
                      </a:r>
                    </a:p>
                  </a:txBody>
                  <a:tcPr marL="6350" marR="6350" marT="6350" marB="0" anchor="b"/>
                </a:tc>
                <a:tc>
                  <a:txBody>
                    <a:bodyPr/>
                    <a:lstStyle/>
                    <a:p>
                      <a:pPr algn="ctr" rtl="0" fontAlgn="ctr"/>
                      <a:r>
                        <a:rPr lang="en-US" sz="1000" b="1" i="0" u="none" strike="noStrike">
                          <a:solidFill>
                            <a:srgbClr val="000000"/>
                          </a:solidFill>
                          <a:effectLst/>
                          <a:latin typeface="Century Gothic" panose="020B0502020202020204" pitchFamily="34" charset="0"/>
                        </a:rPr>
                        <a:t>173.7</a:t>
                      </a:r>
                    </a:p>
                  </a:txBody>
                  <a:tcPr marL="6350" marR="6350" marT="6350" marB="0" anchor="ctr"/>
                </a:tc>
                <a:extLst>
                  <a:ext uri="{0D108BD9-81ED-4DB2-BD59-A6C34878D82A}">
                    <a16:rowId xmlns:a16="http://schemas.microsoft.com/office/drawing/2014/main" val="2390906794"/>
                  </a:ext>
                </a:extLst>
              </a:tr>
              <a:tr h="177800">
                <a:tc>
                  <a:txBody>
                    <a:bodyPr/>
                    <a:lstStyle/>
                    <a:p>
                      <a:pPr algn="l" rtl="0" fontAlgn="b"/>
                      <a:r>
                        <a:rPr lang="en-US" sz="1000" b="1" i="0" u="none" strike="noStrike">
                          <a:solidFill>
                            <a:srgbClr val="000000"/>
                          </a:solidFill>
                          <a:effectLst/>
                          <a:latin typeface="Century Gothic" panose="020B0502020202020204" pitchFamily="34" charset="0"/>
                        </a:rPr>
                        <a:t>Lapeer</a:t>
                      </a:r>
                    </a:p>
                  </a:txBody>
                  <a:tcPr marL="6350" marR="6350" marT="6350" marB="0" anchor="b"/>
                </a:tc>
                <a:tc>
                  <a:txBody>
                    <a:bodyPr/>
                    <a:lstStyle/>
                    <a:p>
                      <a:pPr algn="ctr" rtl="0" fontAlgn="ctr"/>
                      <a:r>
                        <a:rPr lang="en-US" sz="1000" b="1" i="0" u="none" strike="noStrike">
                          <a:solidFill>
                            <a:srgbClr val="000000"/>
                          </a:solidFill>
                          <a:effectLst/>
                          <a:latin typeface="Century Gothic" panose="020B0502020202020204" pitchFamily="34" charset="0"/>
                        </a:rPr>
                        <a:t>149.9</a:t>
                      </a:r>
                    </a:p>
                  </a:txBody>
                  <a:tcPr marL="6350" marR="6350" marT="6350" marB="0" anchor="ctr"/>
                </a:tc>
                <a:extLst>
                  <a:ext uri="{0D108BD9-81ED-4DB2-BD59-A6C34878D82A}">
                    <a16:rowId xmlns:a16="http://schemas.microsoft.com/office/drawing/2014/main" val="1920944425"/>
                  </a:ext>
                </a:extLst>
              </a:tr>
              <a:tr h="177800">
                <a:tc>
                  <a:txBody>
                    <a:bodyPr/>
                    <a:lstStyle/>
                    <a:p>
                      <a:pPr algn="l" rtl="0" fontAlgn="b"/>
                      <a:r>
                        <a:rPr lang="en-US" sz="1000" b="1" i="0" u="none" strike="noStrike">
                          <a:solidFill>
                            <a:srgbClr val="FF0000"/>
                          </a:solidFill>
                          <a:effectLst/>
                          <a:latin typeface="Century Gothic" panose="020B0502020202020204" pitchFamily="34" charset="0"/>
                        </a:rPr>
                        <a:t>Sanilac</a:t>
                      </a:r>
                    </a:p>
                  </a:txBody>
                  <a:tcPr marL="6350" marR="6350" marT="6350" marB="0" anchor="b"/>
                </a:tc>
                <a:tc>
                  <a:txBody>
                    <a:bodyPr/>
                    <a:lstStyle/>
                    <a:p>
                      <a:pPr algn="ctr" rtl="0" fontAlgn="ctr"/>
                      <a:r>
                        <a:rPr lang="en-US" sz="1000" b="1" i="0" u="none" strike="noStrike">
                          <a:solidFill>
                            <a:srgbClr val="FF0000"/>
                          </a:solidFill>
                          <a:effectLst/>
                          <a:latin typeface="Century Gothic" panose="020B0502020202020204" pitchFamily="34" charset="0"/>
                        </a:rPr>
                        <a:t>179.2</a:t>
                      </a:r>
                    </a:p>
                  </a:txBody>
                  <a:tcPr marL="6350" marR="6350" marT="6350" marB="0" anchor="ctr"/>
                </a:tc>
                <a:extLst>
                  <a:ext uri="{0D108BD9-81ED-4DB2-BD59-A6C34878D82A}">
                    <a16:rowId xmlns:a16="http://schemas.microsoft.com/office/drawing/2014/main" val="3815294488"/>
                  </a:ext>
                </a:extLst>
              </a:tr>
              <a:tr h="177800">
                <a:tc>
                  <a:txBody>
                    <a:bodyPr/>
                    <a:lstStyle/>
                    <a:p>
                      <a:pPr algn="l" rtl="0" fontAlgn="b"/>
                      <a:r>
                        <a:rPr lang="en-US" sz="1000" b="1" i="0" u="none" strike="noStrike">
                          <a:solidFill>
                            <a:srgbClr val="000000"/>
                          </a:solidFill>
                          <a:effectLst/>
                          <a:latin typeface="Century Gothic" panose="020B0502020202020204" pitchFamily="34" charset="0"/>
                        </a:rPr>
                        <a:t>Tuscola</a:t>
                      </a:r>
                    </a:p>
                  </a:txBody>
                  <a:tcPr marL="6350" marR="6350" marT="6350" marB="0" anchor="b"/>
                </a:tc>
                <a:tc>
                  <a:txBody>
                    <a:bodyPr/>
                    <a:lstStyle/>
                    <a:p>
                      <a:pPr algn="ctr" rtl="0" fontAlgn="ctr"/>
                      <a:r>
                        <a:rPr lang="en-US" sz="1000" b="1" i="0" u="none" strike="noStrike" dirty="0">
                          <a:solidFill>
                            <a:srgbClr val="000000"/>
                          </a:solidFill>
                          <a:effectLst/>
                          <a:latin typeface="Century Gothic" panose="020B0502020202020204" pitchFamily="34" charset="0"/>
                        </a:rPr>
                        <a:t>173.9</a:t>
                      </a:r>
                    </a:p>
                  </a:txBody>
                  <a:tcPr marL="6350" marR="6350" marT="6350" marB="0" anchor="ctr"/>
                </a:tc>
                <a:extLst>
                  <a:ext uri="{0D108BD9-81ED-4DB2-BD59-A6C34878D82A}">
                    <a16:rowId xmlns:a16="http://schemas.microsoft.com/office/drawing/2014/main" val="1157450952"/>
                  </a:ext>
                </a:extLst>
              </a:tr>
            </a:tbl>
          </a:graphicData>
        </a:graphic>
      </p:graphicFrame>
      <p:pic>
        <p:nvPicPr>
          <p:cNvPr id="3" name="Picture 2">
            <a:extLst>
              <a:ext uri="{FF2B5EF4-FFF2-40B4-BE49-F238E27FC236}">
                <a16:creationId xmlns:a16="http://schemas.microsoft.com/office/drawing/2014/main" id="{C1D8AB24-363A-2FD3-6E49-768798CFB466}"/>
              </a:ext>
            </a:extLst>
          </p:cNvPr>
          <p:cNvPicPr>
            <a:picLocks noChangeAspect="1"/>
          </p:cNvPicPr>
          <p:nvPr/>
        </p:nvPicPr>
        <p:blipFill>
          <a:blip r:embed="rId3"/>
          <a:stretch>
            <a:fillRect/>
          </a:stretch>
        </p:blipFill>
        <p:spPr>
          <a:xfrm>
            <a:off x="365843" y="382063"/>
            <a:ext cx="7205886" cy="4403596"/>
          </a:xfrm>
          <a:prstGeom prst="rect">
            <a:avLst/>
          </a:prstGeom>
        </p:spPr>
      </p:pic>
    </p:spTree>
    <p:extLst>
      <p:ext uri="{BB962C8B-B14F-4D97-AF65-F5344CB8AC3E}">
        <p14:creationId xmlns:p14="http://schemas.microsoft.com/office/powerpoint/2010/main" val="16441962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792AC248-73AD-4E49-87B4-01FB3C707D5A}"/>
              </a:ext>
            </a:extLst>
          </p:cNvPr>
          <p:cNvGraphicFramePr>
            <a:graphicFrameLocks noGrp="1"/>
          </p:cNvGraphicFramePr>
          <p:nvPr>
            <p:extLst>
              <p:ext uri="{D42A27DB-BD31-4B8C-83A1-F6EECF244321}">
                <p14:modId xmlns:p14="http://schemas.microsoft.com/office/powerpoint/2010/main" val="1736159070"/>
              </p:ext>
            </p:extLst>
          </p:nvPr>
        </p:nvGraphicFramePr>
        <p:xfrm>
          <a:off x="559593" y="5928632"/>
          <a:ext cx="3978523" cy="378460"/>
        </p:xfrm>
        <a:graphic>
          <a:graphicData uri="http://schemas.openxmlformats.org/drawingml/2006/table">
            <a:tbl>
              <a:tblPr/>
              <a:tblGrid>
                <a:gridCol w="3978523">
                  <a:extLst>
                    <a:ext uri="{9D8B030D-6E8A-4147-A177-3AD203B41FA5}">
                      <a16:colId xmlns:a16="http://schemas.microsoft.com/office/drawing/2014/main" val="3358586919"/>
                    </a:ext>
                  </a:extLst>
                </a:gridCol>
              </a:tblGrid>
              <a:tr h="188583">
                <a:tc>
                  <a:txBody>
                    <a:bodyPr/>
                    <a:lstStyle/>
                    <a:p>
                      <a:pPr algn="l" fontAlgn="b"/>
                      <a:r>
                        <a:rPr lang="en-US" sz="1200" b="0" i="0" u="none" strike="noStrike" dirty="0">
                          <a:effectLst/>
                          <a:latin typeface="Arial" panose="020B0604020202020204" pitchFamily="34" charset="0"/>
                        </a:rPr>
                        <a:t>Michigan Department of Health and Human Services </a:t>
                      </a:r>
                    </a:p>
                  </a:txBody>
                  <a:tcPr marL="6350" marR="6350" marT="635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13883078"/>
                  </a:ext>
                </a:extLst>
              </a:tr>
              <a:tr h="188583">
                <a:tc>
                  <a:txBody>
                    <a:bodyPr/>
                    <a:lstStyle/>
                    <a:p>
                      <a:pPr algn="l" fontAlgn="b"/>
                      <a:r>
                        <a:rPr lang="en-US" sz="1200" b="0" i="0" u="sng" strike="noStrike" dirty="0">
                          <a:solidFill>
                            <a:schemeClr val="accent4">
                              <a:lumMod val="40000"/>
                              <a:lumOff val="60000"/>
                            </a:schemeClr>
                          </a:solidFill>
                          <a:effectLst/>
                          <a:latin typeface="Arial" panose="020B0604020202020204" pitchFamily="34" charset="0"/>
                          <a:hlinkClick r:id="rId2">
                            <a:extLst>
                              <a:ext uri="{A12FA001-AC4F-418D-AE19-62706E023703}">
                                <ahyp:hlinkClr xmlns:ahyp="http://schemas.microsoft.com/office/drawing/2018/hyperlinkcolor" val="tx"/>
                              </a:ext>
                            </a:extLst>
                          </a:hlinkClick>
                        </a:rPr>
                        <a:t>https://vitalstats.michigan.gov/osr/chi/cri/frame.html</a:t>
                      </a:r>
                      <a:endParaRPr lang="en-US" sz="1200" b="0" i="0" u="sng" strike="noStrike" dirty="0">
                        <a:solidFill>
                          <a:schemeClr val="accent4">
                            <a:lumMod val="40000"/>
                            <a:lumOff val="60000"/>
                          </a:schemeClr>
                        </a:solidFill>
                        <a:effectLst/>
                        <a:latin typeface="Arial" panose="020B0604020202020204" pitchFamily="34" charset="0"/>
                      </a:endParaRPr>
                    </a:p>
                  </a:txBody>
                  <a:tcPr marL="6350" marR="6350" marT="635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68365915"/>
                  </a:ext>
                </a:extLst>
              </a:tr>
            </a:tbl>
          </a:graphicData>
        </a:graphic>
      </p:graphicFrame>
      <p:pic>
        <p:nvPicPr>
          <p:cNvPr id="4" name="Picture 3">
            <a:extLst>
              <a:ext uri="{FF2B5EF4-FFF2-40B4-BE49-F238E27FC236}">
                <a16:creationId xmlns:a16="http://schemas.microsoft.com/office/drawing/2014/main" id="{8E2AB3A7-DD4A-0105-D366-6008DAA54669}"/>
              </a:ext>
            </a:extLst>
          </p:cNvPr>
          <p:cNvPicPr>
            <a:picLocks noChangeAspect="1"/>
          </p:cNvPicPr>
          <p:nvPr/>
        </p:nvPicPr>
        <p:blipFill>
          <a:blip r:embed="rId3"/>
          <a:stretch>
            <a:fillRect/>
          </a:stretch>
        </p:blipFill>
        <p:spPr>
          <a:xfrm>
            <a:off x="922953" y="1197696"/>
            <a:ext cx="7230326" cy="4328985"/>
          </a:xfrm>
          <a:prstGeom prst="rect">
            <a:avLst/>
          </a:prstGeom>
        </p:spPr>
      </p:pic>
    </p:spTree>
    <p:extLst>
      <p:ext uri="{BB962C8B-B14F-4D97-AF65-F5344CB8AC3E}">
        <p14:creationId xmlns:p14="http://schemas.microsoft.com/office/powerpoint/2010/main" val="32344006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032A5510-DCB5-47C9-AE7F-B85E3132C2F2}"/>
              </a:ext>
            </a:extLst>
          </p:cNvPr>
          <p:cNvGraphicFramePr>
            <a:graphicFrameLocks noGrp="1"/>
          </p:cNvGraphicFramePr>
          <p:nvPr>
            <p:extLst>
              <p:ext uri="{D42A27DB-BD31-4B8C-83A1-F6EECF244321}">
                <p14:modId xmlns:p14="http://schemas.microsoft.com/office/powerpoint/2010/main" val="4256194838"/>
              </p:ext>
            </p:extLst>
          </p:nvPr>
        </p:nvGraphicFramePr>
        <p:xfrm>
          <a:off x="115656" y="5452619"/>
          <a:ext cx="3194463" cy="838200"/>
        </p:xfrm>
        <a:graphic>
          <a:graphicData uri="http://schemas.openxmlformats.org/drawingml/2006/table">
            <a:tbl>
              <a:tblPr/>
              <a:tblGrid>
                <a:gridCol w="3194463">
                  <a:extLst>
                    <a:ext uri="{9D8B030D-6E8A-4147-A177-3AD203B41FA5}">
                      <a16:colId xmlns:a16="http://schemas.microsoft.com/office/drawing/2014/main" val="2073570044"/>
                    </a:ext>
                  </a:extLst>
                </a:gridCol>
              </a:tblGrid>
              <a:tr h="205852">
                <a:tc>
                  <a:txBody>
                    <a:bodyPr/>
                    <a:lstStyle/>
                    <a:p>
                      <a:pPr algn="l" fontAlgn="b"/>
                      <a:r>
                        <a:rPr lang="en-US" sz="1100" b="0" i="0" u="none" strike="noStrike" dirty="0">
                          <a:solidFill>
                            <a:schemeClr val="tx1"/>
                          </a:solidFill>
                          <a:effectLst/>
                          <a:latin typeface="Arial" panose="020B0604020202020204" pitchFamily="34" charset="0"/>
                        </a:rPr>
                        <a:t>Michigan Department of Health and Human Services  (No update by MDHHS on Cancer Incidence Mortality Rates since April 2023 which was based on 2021 data)</a:t>
                      </a:r>
                    </a:p>
                  </a:txBody>
                  <a:tcPr marL="0" marR="0" marT="0" marB="0" anchor="b">
                    <a:lnL>
                      <a:noFill/>
                    </a:lnL>
                    <a:lnR>
                      <a:noFill/>
                    </a:lnR>
                    <a:lnT>
                      <a:noFill/>
                    </a:lnT>
                    <a:lnB>
                      <a:noFill/>
                    </a:lnB>
                  </a:tcPr>
                </a:tc>
                <a:extLst>
                  <a:ext uri="{0D108BD9-81ED-4DB2-BD59-A6C34878D82A}">
                    <a16:rowId xmlns:a16="http://schemas.microsoft.com/office/drawing/2014/main" val="369904204"/>
                  </a:ext>
                </a:extLst>
              </a:tr>
              <a:tr h="138532">
                <a:tc>
                  <a:txBody>
                    <a:bodyPr/>
                    <a:lstStyle/>
                    <a:p>
                      <a:pPr algn="l" fontAlgn="b"/>
                      <a:r>
                        <a:rPr lang="en-US" sz="1100" b="0" i="0" u="sng" strike="noStrike" dirty="0">
                          <a:solidFill>
                            <a:schemeClr val="tx1"/>
                          </a:solidFill>
                          <a:effectLst/>
                          <a:latin typeface="Arial" panose="020B0604020202020204" pitchFamily="34" charset="0"/>
                          <a:hlinkClick r:id="rId2">
                            <a:extLst>
                              <a:ext uri="{A12FA001-AC4F-418D-AE19-62706E023703}">
                                <ahyp:hlinkClr xmlns:ahyp="http://schemas.microsoft.com/office/drawing/2018/hyperlinkcolor" val="tx"/>
                              </a:ext>
                            </a:extLst>
                          </a:hlinkClick>
                        </a:rPr>
                        <a:t>https://vitalstats.michigan.gov/osr/chi/cri/frame.html</a:t>
                      </a:r>
                      <a:endParaRPr lang="en-US" sz="1100" b="0" i="0" u="sng" strike="noStrike" dirty="0">
                        <a:solidFill>
                          <a:schemeClr val="tx1"/>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588508343"/>
                  </a:ext>
                </a:extLst>
              </a:tr>
            </a:tbl>
          </a:graphicData>
        </a:graphic>
      </p:graphicFrame>
      <p:graphicFrame>
        <p:nvGraphicFramePr>
          <p:cNvPr id="2" name="Table 1">
            <a:extLst>
              <a:ext uri="{FF2B5EF4-FFF2-40B4-BE49-F238E27FC236}">
                <a16:creationId xmlns:a16="http://schemas.microsoft.com/office/drawing/2014/main" id="{62B9D2AB-A1EF-08B9-2F70-D79F5C784B99}"/>
              </a:ext>
            </a:extLst>
          </p:cNvPr>
          <p:cNvGraphicFramePr>
            <a:graphicFrameLocks noGrp="1"/>
          </p:cNvGraphicFramePr>
          <p:nvPr>
            <p:extLst>
              <p:ext uri="{D42A27DB-BD31-4B8C-83A1-F6EECF244321}">
                <p14:modId xmlns:p14="http://schemas.microsoft.com/office/powerpoint/2010/main" val="1923282180"/>
              </p:ext>
            </p:extLst>
          </p:nvPr>
        </p:nvGraphicFramePr>
        <p:xfrm>
          <a:off x="6176949" y="1494069"/>
          <a:ext cx="2644322" cy="1206500"/>
        </p:xfrm>
        <a:graphic>
          <a:graphicData uri="http://schemas.openxmlformats.org/drawingml/2006/table">
            <a:tbl>
              <a:tblPr>
                <a:tableStyleId>{5C22544A-7EE6-4342-B048-85BDC9FD1C3A}</a:tableStyleId>
              </a:tblPr>
              <a:tblGrid>
                <a:gridCol w="1469068">
                  <a:extLst>
                    <a:ext uri="{9D8B030D-6E8A-4147-A177-3AD203B41FA5}">
                      <a16:colId xmlns:a16="http://schemas.microsoft.com/office/drawing/2014/main" val="4131082148"/>
                    </a:ext>
                  </a:extLst>
                </a:gridCol>
                <a:gridCol w="1175254">
                  <a:extLst>
                    <a:ext uri="{9D8B030D-6E8A-4147-A177-3AD203B41FA5}">
                      <a16:colId xmlns:a16="http://schemas.microsoft.com/office/drawing/2014/main" val="379967131"/>
                    </a:ext>
                  </a:extLst>
                </a:gridCol>
              </a:tblGrid>
              <a:tr h="156816">
                <a:tc gridSpan="2">
                  <a:txBody>
                    <a:bodyPr/>
                    <a:lstStyle/>
                    <a:p>
                      <a:pPr algn="ctr" fontAlgn="ctr"/>
                      <a:r>
                        <a:rPr lang="en-US" sz="1000" b="1" u="none" strike="noStrike" dirty="0">
                          <a:solidFill>
                            <a:srgbClr val="000000"/>
                          </a:solidFill>
                          <a:effectLst/>
                        </a:rPr>
                        <a:t>Lung Cancer Age Adjusted Mortality Rate</a:t>
                      </a:r>
                      <a:endParaRPr lang="en-US" sz="1000" b="1" i="0" u="none" strike="noStrike" dirty="0">
                        <a:solidFill>
                          <a:srgbClr val="000000"/>
                        </a:solidFill>
                        <a:effectLst/>
                        <a:latin typeface="Arial" panose="020B0604020202020204" pitchFamily="34" charset="0"/>
                      </a:endParaRPr>
                    </a:p>
                  </a:txBody>
                  <a:tcPr marL="6350" marR="6350" marT="6350" marB="0" anchor="ctr"/>
                </a:tc>
                <a:tc hMerge="1">
                  <a:txBody>
                    <a:bodyPr/>
                    <a:lstStyle/>
                    <a:p>
                      <a:endParaRPr lang="en-US"/>
                    </a:p>
                  </a:txBody>
                  <a:tcPr/>
                </a:tc>
                <a:extLst>
                  <a:ext uri="{0D108BD9-81ED-4DB2-BD59-A6C34878D82A}">
                    <a16:rowId xmlns:a16="http://schemas.microsoft.com/office/drawing/2014/main" val="3908817946"/>
                  </a:ext>
                </a:extLst>
              </a:tr>
              <a:tr h="158155">
                <a:tc>
                  <a:txBody>
                    <a:bodyPr/>
                    <a:lstStyle/>
                    <a:p>
                      <a:pPr algn="l" fontAlgn="b"/>
                      <a:r>
                        <a:rPr lang="en-US" sz="1000" b="1" u="none" strike="noStrike" dirty="0">
                          <a:solidFill>
                            <a:srgbClr val="000000"/>
                          </a:solidFill>
                          <a:effectLst/>
                        </a:rPr>
                        <a:t> </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u="none" strike="noStrike" dirty="0">
                          <a:solidFill>
                            <a:srgbClr val="000000"/>
                          </a:solidFill>
                          <a:effectLst/>
                          <a:latin typeface="+mn-lt"/>
                        </a:rPr>
                        <a:t>2017-2021</a:t>
                      </a:r>
                      <a:endParaRPr lang="en-US" sz="1000" b="1"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224663089"/>
                  </a:ext>
                </a:extLst>
              </a:tr>
              <a:tr h="177800">
                <a:tc>
                  <a:txBody>
                    <a:bodyPr/>
                    <a:lstStyle/>
                    <a:p>
                      <a:pPr algn="l" fontAlgn="b"/>
                      <a:r>
                        <a:rPr lang="en-US" sz="1000" b="1" u="none" strike="noStrike" dirty="0">
                          <a:solidFill>
                            <a:srgbClr val="000000"/>
                          </a:solidFill>
                          <a:effectLst/>
                        </a:rPr>
                        <a:t>Michigan</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39.5</a:t>
                      </a:r>
                    </a:p>
                  </a:txBody>
                  <a:tcPr marL="6350" marR="6350" marT="6350" marB="0" anchor="ctr"/>
                </a:tc>
                <a:extLst>
                  <a:ext uri="{0D108BD9-81ED-4DB2-BD59-A6C34878D82A}">
                    <a16:rowId xmlns:a16="http://schemas.microsoft.com/office/drawing/2014/main" val="385418925"/>
                  </a:ext>
                </a:extLst>
              </a:tr>
              <a:tr h="177800">
                <a:tc>
                  <a:txBody>
                    <a:bodyPr/>
                    <a:lstStyle/>
                    <a:p>
                      <a:pPr algn="l" fontAlgn="b"/>
                      <a:r>
                        <a:rPr lang="en-US" sz="1000" b="1" u="none" strike="noStrike" dirty="0">
                          <a:solidFill>
                            <a:srgbClr val="000000"/>
                          </a:solidFill>
                          <a:effectLst/>
                        </a:rPr>
                        <a:t>Huron</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38.3</a:t>
                      </a:r>
                    </a:p>
                  </a:txBody>
                  <a:tcPr marL="6350" marR="6350" marT="6350" marB="0" anchor="ctr"/>
                </a:tc>
                <a:extLst>
                  <a:ext uri="{0D108BD9-81ED-4DB2-BD59-A6C34878D82A}">
                    <a16:rowId xmlns:a16="http://schemas.microsoft.com/office/drawing/2014/main" val="2746451410"/>
                  </a:ext>
                </a:extLst>
              </a:tr>
              <a:tr h="177800">
                <a:tc>
                  <a:txBody>
                    <a:bodyPr/>
                    <a:lstStyle/>
                    <a:p>
                      <a:pPr algn="l" fontAlgn="b"/>
                      <a:r>
                        <a:rPr lang="en-US" sz="1000" b="1" u="none" strike="noStrike" dirty="0">
                          <a:solidFill>
                            <a:srgbClr val="000000"/>
                          </a:solidFill>
                          <a:effectLst/>
                        </a:rPr>
                        <a:t>Lapeer</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43.4</a:t>
                      </a:r>
                    </a:p>
                  </a:txBody>
                  <a:tcPr marL="6350" marR="6350" marT="6350" marB="0" anchor="ctr"/>
                </a:tc>
                <a:extLst>
                  <a:ext uri="{0D108BD9-81ED-4DB2-BD59-A6C34878D82A}">
                    <a16:rowId xmlns:a16="http://schemas.microsoft.com/office/drawing/2014/main" val="2075693277"/>
                  </a:ext>
                </a:extLst>
              </a:tr>
              <a:tr h="177800">
                <a:tc>
                  <a:txBody>
                    <a:bodyPr/>
                    <a:lstStyle/>
                    <a:p>
                      <a:pPr algn="l" fontAlgn="b"/>
                      <a:r>
                        <a:rPr lang="en-US" sz="1000" b="1" u="none" strike="noStrike" dirty="0">
                          <a:solidFill>
                            <a:srgbClr val="FF0000"/>
                          </a:solidFill>
                          <a:effectLst/>
                        </a:rPr>
                        <a:t>Sanilac</a:t>
                      </a:r>
                      <a:endParaRPr lang="en-US" sz="1000" b="1" i="0" u="none" strike="noStrike" dirty="0">
                        <a:solidFill>
                          <a:srgbClr val="FF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FF0000"/>
                          </a:solidFill>
                          <a:effectLst/>
                          <a:latin typeface="+mn-lt"/>
                        </a:rPr>
                        <a:t>39.3</a:t>
                      </a:r>
                    </a:p>
                  </a:txBody>
                  <a:tcPr marL="6350" marR="6350" marT="6350" marB="0" anchor="ctr"/>
                </a:tc>
                <a:extLst>
                  <a:ext uri="{0D108BD9-81ED-4DB2-BD59-A6C34878D82A}">
                    <a16:rowId xmlns:a16="http://schemas.microsoft.com/office/drawing/2014/main" val="1491318290"/>
                  </a:ext>
                </a:extLst>
              </a:tr>
              <a:tr h="177800">
                <a:tc>
                  <a:txBody>
                    <a:bodyPr/>
                    <a:lstStyle/>
                    <a:p>
                      <a:pPr algn="l" fontAlgn="b"/>
                      <a:r>
                        <a:rPr lang="en-US" sz="1000" b="1" u="none" strike="noStrike">
                          <a:solidFill>
                            <a:srgbClr val="000000"/>
                          </a:solidFill>
                          <a:effectLst/>
                        </a:rPr>
                        <a:t>Tuscola</a:t>
                      </a:r>
                      <a:endParaRPr lang="en-US" sz="1000" b="1"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42.4</a:t>
                      </a:r>
                    </a:p>
                  </a:txBody>
                  <a:tcPr marL="6350" marR="6350" marT="6350" marB="0" anchor="ctr"/>
                </a:tc>
                <a:extLst>
                  <a:ext uri="{0D108BD9-81ED-4DB2-BD59-A6C34878D82A}">
                    <a16:rowId xmlns:a16="http://schemas.microsoft.com/office/drawing/2014/main" val="287054044"/>
                  </a:ext>
                </a:extLst>
              </a:tr>
            </a:tbl>
          </a:graphicData>
        </a:graphic>
      </p:graphicFrame>
      <p:graphicFrame>
        <p:nvGraphicFramePr>
          <p:cNvPr id="3" name="Table 2">
            <a:extLst>
              <a:ext uri="{FF2B5EF4-FFF2-40B4-BE49-F238E27FC236}">
                <a16:creationId xmlns:a16="http://schemas.microsoft.com/office/drawing/2014/main" id="{7B5E23A3-DE53-B8F4-3217-877F0E92C71B}"/>
              </a:ext>
            </a:extLst>
          </p:cNvPr>
          <p:cNvGraphicFramePr>
            <a:graphicFrameLocks noGrp="1"/>
          </p:cNvGraphicFramePr>
          <p:nvPr>
            <p:extLst>
              <p:ext uri="{D42A27DB-BD31-4B8C-83A1-F6EECF244321}">
                <p14:modId xmlns:p14="http://schemas.microsoft.com/office/powerpoint/2010/main" val="683036911"/>
              </p:ext>
            </p:extLst>
          </p:nvPr>
        </p:nvGraphicFramePr>
        <p:xfrm>
          <a:off x="390726" y="3791257"/>
          <a:ext cx="2644322" cy="1358900"/>
        </p:xfrm>
        <a:graphic>
          <a:graphicData uri="http://schemas.openxmlformats.org/drawingml/2006/table">
            <a:tbl>
              <a:tblPr>
                <a:tableStyleId>{5C22544A-7EE6-4342-B048-85BDC9FD1C3A}</a:tableStyleId>
              </a:tblPr>
              <a:tblGrid>
                <a:gridCol w="1469068">
                  <a:extLst>
                    <a:ext uri="{9D8B030D-6E8A-4147-A177-3AD203B41FA5}">
                      <a16:colId xmlns:a16="http://schemas.microsoft.com/office/drawing/2014/main" val="3029984081"/>
                    </a:ext>
                  </a:extLst>
                </a:gridCol>
                <a:gridCol w="1175254">
                  <a:extLst>
                    <a:ext uri="{9D8B030D-6E8A-4147-A177-3AD203B41FA5}">
                      <a16:colId xmlns:a16="http://schemas.microsoft.com/office/drawing/2014/main" val="2163864378"/>
                    </a:ext>
                  </a:extLst>
                </a:gridCol>
              </a:tblGrid>
              <a:tr h="167476">
                <a:tc gridSpan="2">
                  <a:txBody>
                    <a:bodyPr/>
                    <a:lstStyle/>
                    <a:p>
                      <a:pPr algn="ctr" fontAlgn="ctr"/>
                      <a:r>
                        <a:rPr lang="en-US" sz="1000" b="1" u="none" strike="noStrike" dirty="0">
                          <a:solidFill>
                            <a:srgbClr val="000000"/>
                          </a:solidFill>
                          <a:effectLst/>
                        </a:rPr>
                        <a:t>Colorectal Cancer Age Adjusted Mortality Rates</a:t>
                      </a:r>
                    </a:p>
                  </a:txBody>
                  <a:tcPr marL="6350" marR="6350" marT="6350" marB="0" anchor="ctr"/>
                </a:tc>
                <a:tc hMerge="1">
                  <a:txBody>
                    <a:bodyPr/>
                    <a:lstStyle/>
                    <a:p>
                      <a:endParaRPr lang="en-US"/>
                    </a:p>
                  </a:txBody>
                  <a:tcPr/>
                </a:tc>
                <a:extLst>
                  <a:ext uri="{0D108BD9-81ED-4DB2-BD59-A6C34878D82A}">
                    <a16:rowId xmlns:a16="http://schemas.microsoft.com/office/drawing/2014/main" val="3373111742"/>
                  </a:ext>
                </a:extLst>
              </a:tr>
              <a:tr h="158155">
                <a:tc>
                  <a:txBody>
                    <a:bodyPr/>
                    <a:lstStyle/>
                    <a:p>
                      <a:pPr algn="l" fontAlgn="b"/>
                      <a:r>
                        <a:rPr lang="en-US" sz="1000" b="1" u="none" strike="noStrike" dirty="0">
                          <a:solidFill>
                            <a:srgbClr val="000000"/>
                          </a:solidFill>
                          <a:effectLst/>
                        </a:rPr>
                        <a:t> </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u="none" strike="noStrike" dirty="0">
                          <a:solidFill>
                            <a:srgbClr val="000000"/>
                          </a:solidFill>
                          <a:effectLst/>
                          <a:latin typeface="+mn-lt"/>
                        </a:rPr>
                        <a:t>2017-2021</a:t>
                      </a:r>
                      <a:endParaRPr lang="en-US" sz="1000" b="1"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3761623496"/>
                  </a:ext>
                </a:extLst>
              </a:tr>
              <a:tr h="177800">
                <a:tc>
                  <a:txBody>
                    <a:bodyPr/>
                    <a:lstStyle/>
                    <a:p>
                      <a:pPr algn="l" fontAlgn="b"/>
                      <a:r>
                        <a:rPr lang="en-US" sz="1000" b="1" u="none" strike="noStrike" dirty="0">
                          <a:solidFill>
                            <a:srgbClr val="000000"/>
                          </a:solidFill>
                          <a:effectLst/>
                        </a:rPr>
                        <a:t>Michigan</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13.9</a:t>
                      </a:r>
                    </a:p>
                  </a:txBody>
                  <a:tcPr marL="6350" marR="6350" marT="6350" marB="0" anchor="ctr"/>
                </a:tc>
                <a:extLst>
                  <a:ext uri="{0D108BD9-81ED-4DB2-BD59-A6C34878D82A}">
                    <a16:rowId xmlns:a16="http://schemas.microsoft.com/office/drawing/2014/main" val="2979948363"/>
                  </a:ext>
                </a:extLst>
              </a:tr>
              <a:tr h="177800">
                <a:tc>
                  <a:txBody>
                    <a:bodyPr/>
                    <a:lstStyle/>
                    <a:p>
                      <a:pPr algn="l" fontAlgn="b"/>
                      <a:r>
                        <a:rPr lang="en-US" sz="1000" b="1" u="none" strike="noStrike" dirty="0">
                          <a:solidFill>
                            <a:srgbClr val="000000"/>
                          </a:solidFill>
                          <a:effectLst/>
                        </a:rPr>
                        <a:t>Huron</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16.1</a:t>
                      </a:r>
                    </a:p>
                  </a:txBody>
                  <a:tcPr marL="6350" marR="6350" marT="6350" marB="0" anchor="ctr"/>
                </a:tc>
                <a:extLst>
                  <a:ext uri="{0D108BD9-81ED-4DB2-BD59-A6C34878D82A}">
                    <a16:rowId xmlns:a16="http://schemas.microsoft.com/office/drawing/2014/main" val="3140820608"/>
                  </a:ext>
                </a:extLst>
              </a:tr>
              <a:tr h="177800">
                <a:tc>
                  <a:txBody>
                    <a:bodyPr/>
                    <a:lstStyle/>
                    <a:p>
                      <a:pPr algn="l" fontAlgn="b"/>
                      <a:r>
                        <a:rPr lang="en-US" sz="1000" b="1" u="none" strike="noStrike" dirty="0">
                          <a:solidFill>
                            <a:srgbClr val="000000"/>
                          </a:solidFill>
                          <a:effectLst/>
                        </a:rPr>
                        <a:t>Lapeer</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14.1</a:t>
                      </a:r>
                    </a:p>
                  </a:txBody>
                  <a:tcPr marL="6350" marR="6350" marT="6350" marB="0" anchor="ctr"/>
                </a:tc>
                <a:extLst>
                  <a:ext uri="{0D108BD9-81ED-4DB2-BD59-A6C34878D82A}">
                    <a16:rowId xmlns:a16="http://schemas.microsoft.com/office/drawing/2014/main" val="2033477859"/>
                  </a:ext>
                </a:extLst>
              </a:tr>
              <a:tr h="177800">
                <a:tc>
                  <a:txBody>
                    <a:bodyPr/>
                    <a:lstStyle/>
                    <a:p>
                      <a:pPr algn="l" fontAlgn="b"/>
                      <a:r>
                        <a:rPr lang="en-US" sz="1000" b="1" u="none" strike="noStrike" dirty="0">
                          <a:solidFill>
                            <a:srgbClr val="FF0000"/>
                          </a:solidFill>
                          <a:effectLst/>
                        </a:rPr>
                        <a:t>Sanilac</a:t>
                      </a:r>
                      <a:endParaRPr lang="en-US" sz="1000" b="1" i="0" u="none" strike="noStrike" dirty="0">
                        <a:solidFill>
                          <a:srgbClr val="FF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FF0000"/>
                          </a:solidFill>
                          <a:effectLst/>
                          <a:latin typeface="+mn-lt"/>
                        </a:rPr>
                        <a:t>19.4</a:t>
                      </a:r>
                    </a:p>
                  </a:txBody>
                  <a:tcPr marL="6350" marR="6350" marT="6350" marB="0" anchor="ctr"/>
                </a:tc>
                <a:extLst>
                  <a:ext uri="{0D108BD9-81ED-4DB2-BD59-A6C34878D82A}">
                    <a16:rowId xmlns:a16="http://schemas.microsoft.com/office/drawing/2014/main" val="1446475209"/>
                  </a:ext>
                </a:extLst>
              </a:tr>
              <a:tr h="177800">
                <a:tc>
                  <a:txBody>
                    <a:bodyPr/>
                    <a:lstStyle/>
                    <a:p>
                      <a:pPr algn="l" fontAlgn="b"/>
                      <a:r>
                        <a:rPr lang="en-US" sz="1000" b="1" u="none" strike="noStrike">
                          <a:solidFill>
                            <a:srgbClr val="000000"/>
                          </a:solidFill>
                          <a:effectLst/>
                        </a:rPr>
                        <a:t>Tuscola</a:t>
                      </a:r>
                      <a:endParaRPr lang="en-US" sz="1000" b="1"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14.9</a:t>
                      </a:r>
                    </a:p>
                  </a:txBody>
                  <a:tcPr marL="6350" marR="6350" marT="6350" marB="0" anchor="ctr"/>
                </a:tc>
                <a:extLst>
                  <a:ext uri="{0D108BD9-81ED-4DB2-BD59-A6C34878D82A}">
                    <a16:rowId xmlns:a16="http://schemas.microsoft.com/office/drawing/2014/main" val="3144631480"/>
                  </a:ext>
                </a:extLst>
              </a:tr>
            </a:tbl>
          </a:graphicData>
        </a:graphic>
      </p:graphicFrame>
      <p:pic>
        <p:nvPicPr>
          <p:cNvPr id="4" name="Picture 3">
            <a:extLst>
              <a:ext uri="{FF2B5EF4-FFF2-40B4-BE49-F238E27FC236}">
                <a16:creationId xmlns:a16="http://schemas.microsoft.com/office/drawing/2014/main" id="{C23ECAF4-25E2-99E9-6781-E75D73C54B02}"/>
              </a:ext>
            </a:extLst>
          </p:cNvPr>
          <p:cNvPicPr>
            <a:picLocks noChangeAspect="1"/>
          </p:cNvPicPr>
          <p:nvPr/>
        </p:nvPicPr>
        <p:blipFill>
          <a:blip r:embed="rId3"/>
          <a:stretch>
            <a:fillRect/>
          </a:stretch>
        </p:blipFill>
        <p:spPr>
          <a:xfrm>
            <a:off x="488119" y="197914"/>
            <a:ext cx="5500901" cy="2952937"/>
          </a:xfrm>
          <a:prstGeom prst="rect">
            <a:avLst/>
          </a:prstGeom>
        </p:spPr>
      </p:pic>
      <p:pic>
        <p:nvPicPr>
          <p:cNvPr id="5" name="Picture 4">
            <a:extLst>
              <a:ext uri="{FF2B5EF4-FFF2-40B4-BE49-F238E27FC236}">
                <a16:creationId xmlns:a16="http://schemas.microsoft.com/office/drawing/2014/main" id="{4DFAA2FF-6814-5ED1-42F9-B77DEA58839C}"/>
              </a:ext>
            </a:extLst>
          </p:cNvPr>
          <p:cNvPicPr>
            <a:picLocks noChangeAspect="1"/>
          </p:cNvPicPr>
          <p:nvPr/>
        </p:nvPicPr>
        <p:blipFill>
          <a:blip r:embed="rId4"/>
          <a:stretch>
            <a:fillRect/>
          </a:stretch>
        </p:blipFill>
        <p:spPr>
          <a:xfrm>
            <a:off x="3381271" y="3327546"/>
            <a:ext cx="5484828" cy="2952937"/>
          </a:xfrm>
          <a:prstGeom prst="rect">
            <a:avLst/>
          </a:prstGeom>
        </p:spPr>
      </p:pic>
    </p:spTree>
    <p:extLst>
      <p:ext uri="{BB962C8B-B14F-4D97-AF65-F5344CB8AC3E}">
        <p14:creationId xmlns:p14="http://schemas.microsoft.com/office/powerpoint/2010/main" val="1351878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032A5510-DCB5-47C9-AE7F-B85E3132C2F2}"/>
              </a:ext>
            </a:extLst>
          </p:cNvPr>
          <p:cNvGraphicFramePr>
            <a:graphicFrameLocks noGrp="1"/>
          </p:cNvGraphicFramePr>
          <p:nvPr>
            <p:extLst>
              <p:ext uri="{D42A27DB-BD31-4B8C-83A1-F6EECF244321}">
                <p14:modId xmlns:p14="http://schemas.microsoft.com/office/powerpoint/2010/main" val="3247163424"/>
              </p:ext>
            </p:extLst>
          </p:nvPr>
        </p:nvGraphicFramePr>
        <p:xfrm>
          <a:off x="300539" y="5713285"/>
          <a:ext cx="2958549" cy="762000"/>
        </p:xfrm>
        <a:graphic>
          <a:graphicData uri="http://schemas.openxmlformats.org/drawingml/2006/table">
            <a:tbl>
              <a:tblPr/>
              <a:tblGrid>
                <a:gridCol w="2958549">
                  <a:extLst>
                    <a:ext uri="{9D8B030D-6E8A-4147-A177-3AD203B41FA5}">
                      <a16:colId xmlns:a16="http://schemas.microsoft.com/office/drawing/2014/main" val="2073570044"/>
                    </a:ext>
                  </a:extLst>
                </a:gridCol>
              </a:tblGrid>
              <a:tr h="205852">
                <a:tc>
                  <a:txBody>
                    <a:bodyPr/>
                    <a:lstStyle/>
                    <a:p>
                      <a:pPr algn="l" fontAlgn="b"/>
                      <a:r>
                        <a:rPr lang="en-US" sz="1000" b="0" i="0" u="none" strike="noStrike" dirty="0">
                          <a:solidFill>
                            <a:schemeClr val="tx1"/>
                          </a:solidFill>
                          <a:effectLst/>
                          <a:latin typeface="Arial" panose="020B0604020202020204" pitchFamily="34" charset="0"/>
                        </a:rPr>
                        <a:t>Michigan Department of Health and Human Services  (No update by MDHHS on Cancer Incidence Mortality Rates since April 2023 which was based on 2021 data)</a:t>
                      </a:r>
                    </a:p>
                  </a:txBody>
                  <a:tcPr marL="0" marR="0" marT="0" marB="0" anchor="b">
                    <a:lnL>
                      <a:noFill/>
                    </a:lnL>
                    <a:lnR>
                      <a:noFill/>
                    </a:lnR>
                    <a:lnT>
                      <a:noFill/>
                    </a:lnT>
                    <a:lnB>
                      <a:noFill/>
                    </a:lnB>
                  </a:tcPr>
                </a:tc>
                <a:extLst>
                  <a:ext uri="{0D108BD9-81ED-4DB2-BD59-A6C34878D82A}">
                    <a16:rowId xmlns:a16="http://schemas.microsoft.com/office/drawing/2014/main" val="369904204"/>
                  </a:ext>
                </a:extLst>
              </a:tr>
              <a:tr h="138532">
                <a:tc>
                  <a:txBody>
                    <a:bodyPr/>
                    <a:lstStyle/>
                    <a:p>
                      <a:pPr algn="l" fontAlgn="b"/>
                      <a:r>
                        <a:rPr lang="en-US" sz="1000" b="0" i="0" u="sng" strike="noStrike" dirty="0">
                          <a:solidFill>
                            <a:schemeClr val="tx1"/>
                          </a:solidFill>
                          <a:effectLst/>
                          <a:latin typeface="Arial" panose="020B0604020202020204" pitchFamily="34" charset="0"/>
                          <a:hlinkClick r:id="rId2">
                            <a:extLst>
                              <a:ext uri="{A12FA001-AC4F-418D-AE19-62706E023703}">
                                <ahyp:hlinkClr xmlns:ahyp="http://schemas.microsoft.com/office/drawing/2018/hyperlinkcolor" val="tx"/>
                              </a:ext>
                            </a:extLst>
                          </a:hlinkClick>
                        </a:rPr>
                        <a:t>https://vitalstats.michigan.gov/osr/chi/cri/frame.html</a:t>
                      </a:r>
                      <a:endParaRPr lang="en-US" sz="1000" b="0" i="0" u="sng" strike="noStrike" dirty="0">
                        <a:solidFill>
                          <a:schemeClr val="tx1"/>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588508343"/>
                  </a:ext>
                </a:extLst>
              </a:tr>
            </a:tbl>
          </a:graphicData>
        </a:graphic>
      </p:graphicFrame>
      <p:graphicFrame>
        <p:nvGraphicFramePr>
          <p:cNvPr id="2" name="Table 1">
            <a:extLst>
              <a:ext uri="{FF2B5EF4-FFF2-40B4-BE49-F238E27FC236}">
                <a16:creationId xmlns:a16="http://schemas.microsoft.com/office/drawing/2014/main" id="{31E60575-1FC2-0F31-817D-DA05A2B5A7BB}"/>
              </a:ext>
            </a:extLst>
          </p:cNvPr>
          <p:cNvGraphicFramePr>
            <a:graphicFrameLocks noGrp="1"/>
          </p:cNvGraphicFramePr>
          <p:nvPr>
            <p:extLst>
              <p:ext uri="{D42A27DB-BD31-4B8C-83A1-F6EECF244321}">
                <p14:modId xmlns:p14="http://schemas.microsoft.com/office/powerpoint/2010/main" val="2984036294"/>
              </p:ext>
            </p:extLst>
          </p:nvPr>
        </p:nvGraphicFramePr>
        <p:xfrm>
          <a:off x="6375552" y="1630608"/>
          <a:ext cx="2644322" cy="1358900"/>
        </p:xfrm>
        <a:graphic>
          <a:graphicData uri="http://schemas.openxmlformats.org/drawingml/2006/table">
            <a:tbl>
              <a:tblPr>
                <a:tableStyleId>{5C22544A-7EE6-4342-B048-85BDC9FD1C3A}</a:tableStyleId>
              </a:tblPr>
              <a:tblGrid>
                <a:gridCol w="1469068">
                  <a:extLst>
                    <a:ext uri="{9D8B030D-6E8A-4147-A177-3AD203B41FA5}">
                      <a16:colId xmlns:a16="http://schemas.microsoft.com/office/drawing/2014/main" val="1817306465"/>
                    </a:ext>
                  </a:extLst>
                </a:gridCol>
                <a:gridCol w="1175254">
                  <a:extLst>
                    <a:ext uri="{9D8B030D-6E8A-4147-A177-3AD203B41FA5}">
                      <a16:colId xmlns:a16="http://schemas.microsoft.com/office/drawing/2014/main" val="3254483844"/>
                    </a:ext>
                  </a:extLst>
                </a:gridCol>
              </a:tblGrid>
              <a:tr h="156816">
                <a:tc gridSpan="2">
                  <a:txBody>
                    <a:bodyPr/>
                    <a:lstStyle/>
                    <a:p>
                      <a:pPr algn="ctr" fontAlgn="ctr"/>
                      <a:r>
                        <a:rPr lang="en-US" sz="1000" b="1" u="none" strike="noStrike" dirty="0">
                          <a:solidFill>
                            <a:srgbClr val="000000"/>
                          </a:solidFill>
                          <a:effectLst/>
                        </a:rPr>
                        <a:t>Prostate Cancer Age Adjusted Mortality Rate</a:t>
                      </a:r>
                      <a:endParaRPr lang="en-US" sz="1000" b="1" i="0" u="none" strike="noStrike" dirty="0">
                        <a:solidFill>
                          <a:srgbClr val="000000"/>
                        </a:solidFill>
                        <a:effectLst/>
                        <a:latin typeface="Arial" panose="020B0604020202020204" pitchFamily="34" charset="0"/>
                      </a:endParaRPr>
                    </a:p>
                  </a:txBody>
                  <a:tcPr marL="6350" marR="6350" marT="6350" marB="0" anchor="ctr"/>
                </a:tc>
                <a:tc hMerge="1">
                  <a:txBody>
                    <a:bodyPr/>
                    <a:lstStyle/>
                    <a:p>
                      <a:endParaRPr lang="en-US"/>
                    </a:p>
                  </a:txBody>
                  <a:tcPr/>
                </a:tc>
                <a:extLst>
                  <a:ext uri="{0D108BD9-81ED-4DB2-BD59-A6C34878D82A}">
                    <a16:rowId xmlns:a16="http://schemas.microsoft.com/office/drawing/2014/main" val="3958866165"/>
                  </a:ext>
                </a:extLst>
              </a:tr>
              <a:tr h="158155">
                <a:tc>
                  <a:txBody>
                    <a:bodyPr/>
                    <a:lstStyle/>
                    <a:p>
                      <a:pPr algn="l" fontAlgn="b"/>
                      <a:r>
                        <a:rPr lang="en-US" sz="1000" b="1" u="none" strike="noStrike" dirty="0">
                          <a:solidFill>
                            <a:srgbClr val="000000"/>
                          </a:solidFill>
                          <a:effectLst/>
                        </a:rPr>
                        <a:t> </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u="none" strike="noStrike" dirty="0">
                          <a:solidFill>
                            <a:srgbClr val="000000"/>
                          </a:solidFill>
                          <a:effectLst/>
                          <a:latin typeface="+mn-lt"/>
                        </a:rPr>
                        <a:t>2017-2021</a:t>
                      </a:r>
                      <a:endParaRPr lang="en-US" sz="1000" b="1"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1823257740"/>
                  </a:ext>
                </a:extLst>
              </a:tr>
              <a:tr h="177800">
                <a:tc>
                  <a:txBody>
                    <a:bodyPr/>
                    <a:lstStyle/>
                    <a:p>
                      <a:pPr algn="l" fontAlgn="b"/>
                      <a:r>
                        <a:rPr lang="en-US" sz="1000" b="1" u="none" strike="noStrike" dirty="0">
                          <a:solidFill>
                            <a:srgbClr val="000000"/>
                          </a:solidFill>
                          <a:effectLst/>
                        </a:rPr>
                        <a:t>Michigan</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18.7</a:t>
                      </a:r>
                    </a:p>
                  </a:txBody>
                  <a:tcPr marL="6350" marR="6350" marT="6350" marB="0" anchor="ctr"/>
                </a:tc>
                <a:extLst>
                  <a:ext uri="{0D108BD9-81ED-4DB2-BD59-A6C34878D82A}">
                    <a16:rowId xmlns:a16="http://schemas.microsoft.com/office/drawing/2014/main" val="1908581101"/>
                  </a:ext>
                </a:extLst>
              </a:tr>
              <a:tr h="177800">
                <a:tc>
                  <a:txBody>
                    <a:bodyPr/>
                    <a:lstStyle/>
                    <a:p>
                      <a:pPr algn="l" fontAlgn="b"/>
                      <a:r>
                        <a:rPr lang="en-US" sz="1000" b="1" u="none" strike="noStrike" dirty="0">
                          <a:solidFill>
                            <a:srgbClr val="000000"/>
                          </a:solidFill>
                          <a:effectLst/>
                        </a:rPr>
                        <a:t>Huron</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22.9</a:t>
                      </a:r>
                    </a:p>
                  </a:txBody>
                  <a:tcPr marL="6350" marR="6350" marT="6350" marB="0" anchor="ctr"/>
                </a:tc>
                <a:extLst>
                  <a:ext uri="{0D108BD9-81ED-4DB2-BD59-A6C34878D82A}">
                    <a16:rowId xmlns:a16="http://schemas.microsoft.com/office/drawing/2014/main" val="3611130165"/>
                  </a:ext>
                </a:extLst>
              </a:tr>
              <a:tr h="177800">
                <a:tc>
                  <a:txBody>
                    <a:bodyPr/>
                    <a:lstStyle/>
                    <a:p>
                      <a:pPr algn="l" fontAlgn="b"/>
                      <a:r>
                        <a:rPr lang="en-US" sz="1000" b="1" u="none" strike="noStrike" dirty="0">
                          <a:solidFill>
                            <a:srgbClr val="000000"/>
                          </a:solidFill>
                          <a:effectLst/>
                        </a:rPr>
                        <a:t>Lapeer</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19.2</a:t>
                      </a:r>
                    </a:p>
                  </a:txBody>
                  <a:tcPr marL="6350" marR="6350" marT="6350" marB="0" anchor="ctr"/>
                </a:tc>
                <a:extLst>
                  <a:ext uri="{0D108BD9-81ED-4DB2-BD59-A6C34878D82A}">
                    <a16:rowId xmlns:a16="http://schemas.microsoft.com/office/drawing/2014/main" val="2026794659"/>
                  </a:ext>
                </a:extLst>
              </a:tr>
              <a:tr h="177800">
                <a:tc>
                  <a:txBody>
                    <a:bodyPr/>
                    <a:lstStyle/>
                    <a:p>
                      <a:pPr algn="l" fontAlgn="b"/>
                      <a:r>
                        <a:rPr lang="en-US" sz="1000" b="1" u="none" strike="noStrike" dirty="0">
                          <a:solidFill>
                            <a:srgbClr val="FF0000"/>
                          </a:solidFill>
                          <a:effectLst/>
                        </a:rPr>
                        <a:t>Sanilac</a:t>
                      </a:r>
                      <a:endParaRPr lang="en-US" sz="1000" b="1" i="0" u="none" strike="noStrike" dirty="0">
                        <a:solidFill>
                          <a:srgbClr val="FF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FF0000"/>
                          </a:solidFill>
                          <a:effectLst/>
                          <a:latin typeface="+mn-lt"/>
                        </a:rPr>
                        <a:t>20.6</a:t>
                      </a:r>
                    </a:p>
                  </a:txBody>
                  <a:tcPr marL="6350" marR="6350" marT="6350" marB="0" anchor="ctr"/>
                </a:tc>
                <a:extLst>
                  <a:ext uri="{0D108BD9-81ED-4DB2-BD59-A6C34878D82A}">
                    <a16:rowId xmlns:a16="http://schemas.microsoft.com/office/drawing/2014/main" val="904397635"/>
                  </a:ext>
                </a:extLst>
              </a:tr>
              <a:tr h="177800">
                <a:tc>
                  <a:txBody>
                    <a:bodyPr/>
                    <a:lstStyle/>
                    <a:p>
                      <a:pPr algn="l" fontAlgn="b"/>
                      <a:r>
                        <a:rPr lang="en-US" sz="1000" b="1" u="none" strike="noStrike" dirty="0">
                          <a:solidFill>
                            <a:srgbClr val="000000"/>
                          </a:solidFill>
                          <a:effectLst/>
                        </a:rPr>
                        <a:t>Tuscola</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12.7</a:t>
                      </a:r>
                    </a:p>
                  </a:txBody>
                  <a:tcPr marL="6350" marR="6350" marT="6350" marB="0" anchor="ctr"/>
                </a:tc>
                <a:extLst>
                  <a:ext uri="{0D108BD9-81ED-4DB2-BD59-A6C34878D82A}">
                    <a16:rowId xmlns:a16="http://schemas.microsoft.com/office/drawing/2014/main" val="3472988508"/>
                  </a:ext>
                </a:extLst>
              </a:tr>
            </a:tbl>
          </a:graphicData>
        </a:graphic>
      </p:graphicFrame>
      <p:graphicFrame>
        <p:nvGraphicFramePr>
          <p:cNvPr id="3" name="Table 2">
            <a:extLst>
              <a:ext uri="{FF2B5EF4-FFF2-40B4-BE49-F238E27FC236}">
                <a16:creationId xmlns:a16="http://schemas.microsoft.com/office/drawing/2014/main" id="{9AFDEB25-B92E-5BA9-38AC-862C80D8495C}"/>
              </a:ext>
            </a:extLst>
          </p:cNvPr>
          <p:cNvGraphicFramePr>
            <a:graphicFrameLocks noGrp="1"/>
          </p:cNvGraphicFramePr>
          <p:nvPr>
            <p:extLst>
              <p:ext uri="{D42A27DB-BD31-4B8C-83A1-F6EECF244321}">
                <p14:modId xmlns:p14="http://schemas.microsoft.com/office/powerpoint/2010/main" val="4086087236"/>
              </p:ext>
            </p:extLst>
          </p:nvPr>
        </p:nvGraphicFramePr>
        <p:xfrm>
          <a:off x="457652" y="4026253"/>
          <a:ext cx="2644322" cy="1206500"/>
        </p:xfrm>
        <a:graphic>
          <a:graphicData uri="http://schemas.openxmlformats.org/drawingml/2006/table">
            <a:tbl>
              <a:tblPr>
                <a:tableStyleId>{5C22544A-7EE6-4342-B048-85BDC9FD1C3A}</a:tableStyleId>
              </a:tblPr>
              <a:tblGrid>
                <a:gridCol w="1469068">
                  <a:extLst>
                    <a:ext uri="{9D8B030D-6E8A-4147-A177-3AD203B41FA5}">
                      <a16:colId xmlns:a16="http://schemas.microsoft.com/office/drawing/2014/main" val="1817306465"/>
                    </a:ext>
                  </a:extLst>
                </a:gridCol>
                <a:gridCol w="1175254">
                  <a:extLst>
                    <a:ext uri="{9D8B030D-6E8A-4147-A177-3AD203B41FA5}">
                      <a16:colId xmlns:a16="http://schemas.microsoft.com/office/drawing/2014/main" val="3254483844"/>
                    </a:ext>
                  </a:extLst>
                </a:gridCol>
              </a:tblGrid>
              <a:tr h="156816">
                <a:tc gridSpan="2">
                  <a:txBody>
                    <a:bodyPr/>
                    <a:lstStyle/>
                    <a:p>
                      <a:pPr algn="ctr" fontAlgn="ctr"/>
                      <a:r>
                        <a:rPr lang="en-US" sz="1000" b="1" u="none" strike="noStrike" dirty="0">
                          <a:solidFill>
                            <a:srgbClr val="000000"/>
                          </a:solidFill>
                          <a:effectLst/>
                        </a:rPr>
                        <a:t>Breast Cancer Age Adjusted Mortality Rate</a:t>
                      </a:r>
                      <a:endParaRPr lang="en-US" sz="1000" b="1" i="0" u="none" strike="noStrike" dirty="0">
                        <a:solidFill>
                          <a:srgbClr val="000000"/>
                        </a:solidFill>
                        <a:effectLst/>
                        <a:latin typeface="Arial" panose="020B0604020202020204" pitchFamily="34" charset="0"/>
                      </a:endParaRPr>
                    </a:p>
                  </a:txBody>
                  <a:tcPr marL="6350" marR="6350" marT="6350" marB="0" anchor="ctr"/>
                </a:tc>
                <a:tc hMerge="1">
                  <a:txBody>
                    <a:bodyPr/>
                    <a:lstStyle/>
                    <a:p>
                      <a:endParaRPr lang="en-US"/>
                    </a:p>
                  </a:txBody>
                  <a:tcPr/>
                </a:tc>
                <a:extLst>
                  <a:ext uri="{0D108BD9-81ED-4DB2-BD59-A6C34878D82A}">
                    <a16:rowId xmlns:a16="http://schemas.microsoft.com/office/drawing/2014/main" val="3958866165"/>
                  </a:ext>
                </a:extLst>
              </a:tr>
              <a:tr h="158155">
                <a:tc>
                  <a:txBody>
                    <a:bodyPr/>
                    <a:lstStyle/>
                    <a:p>
                      <a:pPr algn="l" fontAlgn="b"/>
                      <a:r>
                        <a:rPr lang="en-US" sz="1000" b="1" u="none" strike="noStrike" dirty="0">
                          <a:solidFill>
                            <a:srgbClr val="000000"/>
                          </a:solidFill>
                          <a:effectLst/>
                        </a:rPr>
                        <a:t> </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u="none" strike="noStrike" dirty="0">
                          <a:solidFill>
                            <a:srgbClr val="000000"/>
                          </a:solidFill>
                          <a:effectLst/>
                          <a:latin typeface="+mn-lt"/>
                        </a:rPr>
                        <a:t>2017-2021</a:t>
                      </a:r>
                      <a:endParaRPr lang="en-US" sz="1000" b="1"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1823257740"/>
                  </a:ext>
                </a:extLst>
              </a:tr>
              <a:tr h="177800">
                <a:tc>
                  <a:txBody>
                    <a:bodyPr/>
                    <a:lstStyle/>
                    <a:p>
                      <a:pPr algn="l" fontAlgn="b"/>
                      <a:r>
                        <a:rPr lang="en-US" sz="1000" b="1" u="none" strike="noStrike" dirty="0">
                          <a:solidFill>
                            <a:srgbClr val="000000"/>
                          </a:solidFill>
                          <a:effectLst/>
                        </a:rPr>
                        <a:t>Michigan</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20.2</a:t>
                      </a:r>
                    </a:p>
                  </a:txBody>
                  <a:tcPr marL="6350" marR="6350" marT="6350" marB="0" anchor="ctr"/>
                </a:tc>
                <a:extLst>
                  <a:ext uri="{0D108BD9-81ED-4DB2-BD59-A6C34878D82A}">
                    <a16:rowId xmlns:a16="http://schemas.microsoft.com/office/drawing/2014/main" val="1908581101"/>
                  </a:ext>
                </a:extLst>
              </a:tr>
              <a:tr h="177800">
                <a:tc>
                  <a:txBody>
                    <a:bodyPr/>
                    <a:lstStyle/>
                    <a:p>
                      <a:pPr algn="l" fontAlgn="b"/>
                      <a:r>
                        <a:rPr lang="en-US" sz="1000" b="1" u="none" strike="noStrike" dirty="0">
                          <a:solidFill>
                            <a:srgbClr val="000000"/>
                          </a:solidFill>
                          <a:effectLst/>
                        </a:rPr>
                        <a:t>Huron</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14.2</a:t>
                      </a:r>
                    </a:p>
                  </a:txBody>
                  <a:tcPr marL="6350" marR="6350" marT="6350" marB="0" anchor="ctr"/>
                </a:tc>
                <a:extLst>
                  <a:ext uri="{0D108BD9-81ED-4DB2-BD59-A6C34878D82A}">
                    <a16:rowId xmlns:a16="http://schemas.microsoft.com/office/drawing/2014/main" val="3611130165"/>
                  </a:ext>
                </a:extLst>
              </a:tr>
              <a:tr h="177800">
                <a:tc>
                  <a:txBody>
                    <a:bodyPr/>
                    <a:lstStyle/>
                    <a:p>
                      <a:pPr algn="l" fontAlgn="b"/>
                      <a:r>
                        <a:rPr lang="en-US" sz="1000" b="1" u="none" strike="noStrike" dirty="0">
                          <a:solidFill>
                            <a:srgbClr val="000000"/>
                          </a:solidFill>
                          <a:effectLst/>
                        </a:rPr>
                        <a:t>Lapeer</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27.6</a:t>
                      </a:r>
                    </a:p>
                  </a:txBody>
                  <a:tcPr marL="6350" marR="6350" marT="6350" marB="0" anchor="ctr"/>
                </a:tc>
                <a:extLst>
                  <a:ext uri="{0D108BD9-81ED-4DB2-BD59-A6C34878D82A}">
                    <a16:rowId xmlns:a16="http://schemas.microsoft.com/office/drawing/2014/main" val="2026794659"/>
                  </a:ext>
                </a:extLst>
              </a:tr>
              <a:tr h="177800">
                <a:tc>
                  <a:txBody>
                    <a:bodyPr/>
                    <a:lstStyle/>
                    <a:p>
                      <a:pPr algn="l" fontAlgn="b"/>
                      <a:r>
                        <a:rPr lang="en-US" sz="1000" b="1" u="none" strike="noStrike" dirty="0">
                          <a:solidFill>
                            <a:srgbClr val="FF0000"/>
                          </a:solidFill>
                          <a:effectLst/>
                        </a:rPr>
                        <a:t>Sanilac</a:t>
                      </a:r>
                      <a:endParaRPr lang="en-US" sz="1000" b="1" i="0" u="none" strike="noStrike" dirty="0">
                        <a:solidFill>
                          <a:srgbClr val="FF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FF0000"/>
                          </a:solidFill>
                          <a:effectLst/>
                          <a:latin typeface="+mn-lt"/>
                        </a:rPr>
                        <a:t>19.1</a:t>
                      </a:r>
                    </a:p>
                  </a:txBody>
                  <a:tcPr marL="6350" marR="6350" marT="6350" marB="0" anchor="ctr"/>
                </a:tc>
                <a:extLst>
                  <a:ext uri="{0D108BD9-81ED-4DB2-BD59-A6C34878D82A}">
                    <a16:rowId xmlns:a16="http://schemas.microsoft.com/office/drawing/2014/main" val="904397635"/>
                  </a:ext>
                </a:extLst>
              </a:tr>
              <a:tr h="177800">
                <a:tc>
                  <a:txBody>
                    <a:bodyPr/>
                    <a:lstStyle/>
                    <a:p>
                      <a:pPr algn="l" fontAlgn="b"/>
                      <a:r>
                        <a:rPr lang="en-US" sz="1000" b="1" u="none" strike="noStrike">
                          <a:solidFill>
                            <a:srgbClr val="000000"/>
                          </a:solidFill>
                          <a:effectLst/>
                        </a:rPr>
                        <a:t>Tuscola</a:t>
                      </a:r>
                      <a:endParaRPr lang="en-US" sz="1000" b="1"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23.0</a:t>
                      </a:r>
                    </a:p>
                  </a:txBody>
                  <a:tcPr marL="6350" marR="6350" marT="6350" marB="0" anchor="ctr"/>
                </a:tc>
                <a:extLst>
                  <a:ext uri="{0D108BD9-81ED-4DB2-BD59-A6C34878D82A}">
                    <a16:rowId xmlns:a16="http://schemas.microsoft.com/office/drawing/2014/main" val="3472988508"/>
                  </a:ext>
                </a:extLst>
              </a:tr>
            </a:tbl>
          </a:graphicData>
        </a:graphic>
      </p:graphicFrame>
      <p:pic>
        <p:nvPicPr>
          <p:cNvPr id="4" name="Picture 3">
            <a:extLst>
              <a:ext uri="{FF2B5EF4-FFF2-40B4-BE49-F238E27FC236}">
                <a16:creationId xmlns:a16="http://schemas.microsoft.com/office/drawing/2014/main" id="{3D1C4DBD-4D7C-5D59-1C9F-6E34F73D989C}"/>
              </a:ext>
            </a:extLst>
          </p:cNvPr>
          <p:cNvPicPr>
            <a:picLocks noChangeAspect="1"/>
          </p:cNvPicPr>
          <p:nvPr/>
        </p:nvPicPr>
        <p:blipFill>
          <a:blip r:embed="rId3"/>
          <a:stretch>
            <a:fillRect/>
          </a:stretch>
        </p:blipFill>
        <p:spPr>
          <a:xfrm>
            <a:off x="415523" y="217456"/>
            <a:ext cx="5761849" cy="3111861"/>
          </a:xfrm>
          <a:prstGeom prst="rect">
            <a:avLst/>
          </a:prstGeom>
        </p:spPr>
      </p:pic>
      <p:pic>
        <p:nvPicPr>
          <p:cNvPr id="5" name="Picture 4">
            <a:extLst>
              <a:ext uri="{FF2B5EF4-FFF2-40B4-BE49-F238E27FC236}">
                <a16:creationId xmlns:a16="http://schemas.microsoft.com/office/drawing/2014/main" id="{38A2F932-BDAF-D73D-A92C-E1B756A2F0B8}"/>
              </a:ext>
            </a:extLst>
          </p:cNvPr>
          <p:cNvPicPr>
            <a:picLocks noChangeAspect="1"/>
          </p:cNvPicPr>
          <p:nvPr/>
        </p:nvPicPr>
        <p:blipFill>
          <a:blip r:embed="rId4"/>
          <a:stretch>
            <a:fillRect/>
          </a:stretch>
        </p:blipFill>
        <p:spPr>
          <a:xfrm>
            <a:off x="3510404" y="3570151"/>
            <a:ext cx="5377472" cy="2905134"/>
          </a:xfrm>
          <a:prstGeom prst="rect">
            <a:avLst/>
          </a:prstGeom>
        </p:spPr>
      </p:pic>
    </p:spTree>
    <p:extLst>
      <p:ext uri="{BB962C8B-B14F-4D97-AF65-F5344CB8AC3E}">
        <p14:creationId xmlns:p14="http://schemas.microsoft.com/office/powerpoint/2010/main" val="2899084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118E6AC1-13CF-4468-BA75-7662F5AFF39E}"/>
              </a:ext>
            </a:extLst>
          </p:cNvPr>
          <p:cNvGraphicFramePr>
            <a:graphicFrameLocks noGrp="1"/>
          </p:cNvGraphicFramePr>
          <p:nvPr>
            <p:extLst>
              <p:ext uri="{D42A27DB-BD31-4B8C-83A1-F6EECF244321}">
                <p14:modId xmlns:p14="http://schemas.microsoft.com/office/powerpoint/2010/main" val="735020559"/>
              </p:ext>
            </p:extLst>
          </p:nvPr>
        </p:nvGraphicFramePr>
        <p:xfrm>
          <a:off x="6312663" y="1840614"/>
          <a:ext cx="2575582" cy="815340"/>
        </p:xfrm>
        <a:graphic>
          <a:graphicData uri="http://schemas.openxmlformats.org/drawingml/2006/table">
            <a:tbl>
              <a:tblPr/>
              <a:tblGrid>
                <a:gridCol w="2575582">
                  <a:extLst>
                    <a:ext uri="{9D8B030D-6E8A-4147-A177-3AD203B41FA5}">
                      <a16:colId xmlns:a16="http://schemas.microsoft.com/office/drawing/2014/main" val="39944330"/>
                    </a:ext>
                  </a:extLst>
                </a:gridCol>
              </a:tblGrid>
              <a:tr h="150342">
                <a:tc>
                  <a:txBody>
                    <a:bodyPr/>
                    <a:lstStyle/>
                    <a:p>
                      <a:pPr algn="l" fontAlgn="b"/>
                      <a:r>
                        <a:rPr lang="en-US" sz="1100" b="0" i="0" u="none" strike="noStrike" dirty="0">
                          <a:solidFill>
                            <a:schemeClr val="tx1"/>
                          </a:solidFill>
                          <a:effectLst/>
                          <a:latin typeface="Arial" panose="020B0604020202020204" pitchFamily="34" charset="0"/>
                          <a:cs typeface="Arial" panose="020B0604020202020204" pitchFamily="34" charset="0"/>
                        </a:rPr>
                        <a:t>Michigan Department of Health and Human Services - BRFSS</a:t>
                      </a:r>
                    </a:p>
                  </a:txBody>
                  <a:tcPr marL="0" marR="0" marT="0" marB="0" anchor="b">
                    <a:lnL>
                      <a:noFill/>
                    </a:lnL>
                    <a:lnR>
                      <a:noFill/>
                    </a:lnR>
                    <a:lnT>
                      <a:noFill/>
                    </a:lnT>
                    <a:lnB>
                      <a:noFill/>
                    </a:lnB>
                  </a:tcPr>
                </a:tc>
                <a:extLst>
                  <a:ext uri="{0D108BD9-81ED-4DB2-BD59-A6C34878D82A}">
                    <a16:rowId xmlns:a16="http://schemas.microsoft.com/office/drawing/2014/main" val="3306660145"/>
                  </a:ext>
                </a:extLst>
              </a:tr>
              <a:tr h="297333">
                <a:tc>
                  <a:txBody>
                    <a:bodyPr/>
                    <a:lstStyle/>
                    <a:p>
                      <a:pPr algn="l" fontAlgn="b"/>
                      <a:r>
                        <a:rPr lang="en-US" sz="1050" b="0" i="0" u="sng" strike="noStrike" dirty="0">
                          <a:solidFill>
                            <a:schemeClr val="tx1"/>
                          </a:solidFill>
                          <a:effectLst/>
                          <a:latin typeface="Arial" panose="020B0604020202020204" pitchFamily="34" charset="0"/>
                          <a:hlinkClick r:id="rId2">
                            <a:extLst>
                              <a:ext uri="{A12FA001-AC4F-418D-AE19-62706E023703}">
                                <ahyp:hlinkClr xmlns:ahyp="http://schemas.microsoft.com/office/drawing/2018/hyperlinkcolor" val="tx"/>
                              </a:ext>
                            </a:extLst>
                          </a:hlinkClick>
                        </a:rPr>
                        <a:t>http://www.michigan.gov/mdhhs/0,5885,7-339-71550_5104_5279_39424-134707--,00.html</a:t>
                      </a:r>
                      <a:endParaRPr lang="en-US" sz="1050" b="0" i="0" u="sng" strike="noStrike" dirty="0">
                        <a:solidFill>
                          <a:schemeClr val="tx1"/>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686817397"/>
                  </a:ext>
                </a:extLst>
              </a:tr>
            </a:tbl>
          </a:graphicData>
        </a:graphic>
      </p:graphicFrame>
      <p:graphicFrame>
        <p:nvGraphicFramePr>
          <p:cNvPr id="13" name="Table 12">
            <a:extLst>
              <a:ext uri="{FF2B5EF4-FFF2-40B4-BE49-F238E27FC236}">
                <a16:creationId xmlns:a16="http://schemas.microsoft.com/office/drawing/2014/main" id="{F4A46D30-74F5-453D-8F18-3F149A98EFD0}"/>
              </a:ext>
            </a:extLst>
          </p:cNvPr>
          <p:cNvGraphicFramePr>
            <a:graphicFrameLocks noGrp="1"/>
          </p:cNvGraphicFramePr>
          <p:nvPr>
            <p:extLst>
              <p:ext uri="{D42A27DB-BD31-4B8C-83A1-F6EECF244321}">
                <p14:modId xmlns:p14="http://schemas.microsoft.com/office/powerpoint/2010/main" val="280865119"/>
              </p:ext>
            </p:extLst>
          </p:nvPr>
        </p:nvGraphicFramePr>
        <p:xfrm>
          <a:off x="194332" y="5303081"/>
          <a:ext cx="2837833" cy="1005840"/>
        </p:xfrm>
        <a:graphic>
          <a:graphicData uri="http://schemas.openxmlformats.org/drawingml/2006/table">
            <a:tbl>
              <a:tblPr/>
              <a:tblGrid>
                <a:gridCol w="2837833">
                  <a:extLst>
                    <a:ext uri="{9D8B030D-6E8A-4147-A177-3AD203B41FA5}">
                      <a16:colId xmlns:a16="http://schemas.microsoft.com/office/drawing/2014/main" val="1165978708"/>
                    </a:ext>
                  </a:extLst>
                </a:gridCol>
              </a:tblGrid>
              <a:tr h="446579">
                <a:tc>
                  <a:txBody>
                    <a:bodyPr/>
                    <a:lstStyle/>
                    <a:p>
                      <a:pPr algn="l" fontAlgn="b"/>
                      <a:r>
                        <a:rPr lang="en-US" sz="1100" b="0" i="0" u="none" strike="noStrike" dirty="0">
                          <a:solidFill>
                            <a:schemeClr val="tx1"/>
                          </a:solidFill>
                          <a:effectLst/>
                          <a:latin typeface="Arial" panose="020B0604020202020204" pitchFamily="34" charset="0"/>
                        </a:rPr>
                        <a:t>Michigan Profile for Healthy Youth</a:t>
                      </a:r>
                    </a:p>
                    <a:p>
                      <a:pPr algn="l" fontAlgn="b"/>
                      <a:r>
                        <a:rPr lang="en-US" sz="1100" b="0" i="0" u="none" strike="noStrike" dirty="0">
                          <a:solidFill>
                            <a:schemeClr val="tx1"/>
                          </a:solidFill>
                          <a:effectLst/>
                          <a:latin typeface="Arial" panose="020B0604020202020204" pitchFamily="34" charset="0"/>
                        </a:rPr>
                        <a:t>(Data not available for Sanilac in SY2020 &amp; 2022</a:t>
                      </a:r>
                    </a:p>
                  </a:txBody>
                  <a:tcPr marL="0" marR="0" marT="0" marB="0" anchor="b">
                    <a:lnL>
                      <a:noFill/>
                    </a:lnL>
                    <a:lnR>
                      <a:noFill/>
                    </a:lnR>
                    <a:lnT>
                      <a:noFill/>
                    </a:lnT>
                    <a:lnB>
                      <a:noFill/>
                    </a:lnB>
                  </a:tcPr>
                </a:tc>
                <a:extLst>
                  <a:ext uri="{0D108BD9-81ED-4DB2-BD59-A6C34878D82A}">
                    <a16:rowId xmlns:a16="http://schemas.microsoft.com/office/drawing/2014/main" val="913327261"/>
                  </a:ext>
                </a:extLst>
              </a:tr>
              <a:tr h="494695">
                <a:tc>
                  <a:txBody>
                    <a:bodyPr/>
                    <a:lstStyle/>
                    <a:p>
                      <a:pPr algn="l" fontAlgn="b"/>
                      <a:r>
                        <a:rPr lang="en-US" sz="1100" b="0" i="0" u="sng" strike="noStrike" dirty="0">
                          <a:solidFill>
                            <a:schemeClr val="tx1"/>
                          </a:solidFill>
                          <a:effectLst/>
                          <a:latin typeface="Arial" panose="020B0604020202020204" pitchFamily="34" charset="0"/>
                          <a:hlinkClick r:id="rId3">
                            <a:extLst>
                              <a:ext uri="{A12FA001-AC4F-418D-AE19-62706E023703}">
                                <ahyp:hlinkClr xmlns:ahyp="http://schemas.microsoft.com/office/drawing/2018/hyperlinkcolor" val="tx"/>
                              </a:ext>
                            </a:extLst>
                          </a:hlinkClick>
                        </a:rPr>
                        <a:t>https://mdoe.state.mi.us/schoolhealthsurveys/ExternalReports/CountyReportGeneration.aspx </a:t>
                      </a:r>
                      <a:endParaRPr lang="en-US" sz="1100" b="0" i="0" u="sng" strike="noStrike" dirty="0">
                        <a:solidFill>
                          <a:schemeClr val="tx1"/>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665506923"/>
                  </a:ext>
                </a:extLst>
              </a:tr>
            </a:tbl>
          </a:graphicData>
        </a:graphic>
      </p:graphicFrame>
      <p:graphicFrame>
        <p:nvGraphicFramePr>
          <p:cNvPr id="2" name="Table 1">
            <a:extLst>
              <a:ext uri="{FF2B5EF4-FFF2-40B4-BE49-F238E27FC236}">
                <a16:creationId xmlns:a16="http://schemas.microsoft.com/office/drawing/2014/main" id="{9FA4CD14-4480-5397-3499-0D31BABC4E21}"/>
              </a:ext>
            </a:extLst>
          </p:cNvPr>
          <p:cNvGraphicFramePr>
            <a:graphicFrameLocks noGrp="1"/>
          </p:cNvGraphicFramePr>
          <p:nvPr>
            <p:extLst>
              <p:ext uri="{D42A27DB-BD31-4B8C-83A1-F6EECF244321}">
                <p14:modId xmlns:p14="http://schemas.microsoft.com/office/powerpoint/2010/main" val="3042627940"/>
              </p:ext>
            </p:extLst>
          </p:nvPr>
        </p:nvGraphicFramePr>
        <p:xfrm>
          <a:off x="504359" y="3625530"/>
          <a:ext cx="2644322" cy="1372430"/>
        </p:xfrm>
        <a:graphic>
          <a:graphicData uri="http://schemas.openxmlformats.org/drawingml/2006/table">
            <a:tbl>
              <a:tblPr>
                <a:tableStyleId>{5C22544A-7EE6-4342-B048-85BDC9FD1C3A}</a:tableStyleId>
              </a:tblPr>
              <a:tblGrid>
                <a:gridCol w="1469068">
                  <a:extLst>
                    <a:ext uri="{9D8B030D-6E8A-4147-A177-3AD203B41FA5}">
                      <a16:colId xmlns:a16="http://schemas.microsoft.com/office/drawing/2014/main" val="1817306465"/>
                    </a:ext>
                  </a:extLst>
                </a:gridCol>
                <a:gridCol w="1175254">
                  <a:extLst>
                    <a:ext uri="{9D8B030D-6E8A-4147-A177-3AD203B41FA5}">
                      <a16:colId xmlns:a16="http://schemas.microsoft.com/office/drawing/2014/main" val="3254483844"/>
                    </a:ext>
                  </a:extLst>
                </a:gridCol>
              </a:tblGrid>
              <a:tr h="354408">
                <a:tc gridSpan="2">
                  <a:txBody>
                    <a:bodyPr/>
                    <a:lstStyle/>
                    <a:p>
                      <a:pPr algn="ctr" fontAlgn="ctr"/>
                      <a:r>
                        <a:rPr lang="en-US" sz="1000" b="1" u="none" strike="noStrike" dirty="0">
                          <a:solidFill>
                            <a:srgbClr val="000000"/>
                          </a:solidFill>
                          <a:effectLst/>
                        </a:rPr>
                        <a:t>Percent of Youth (grade 9</a:t>
                      </a:r>
                      <a:r>
                        <a:rPr lang="en-US" sz="1000" b="1" u="none" strike="noStrike" baseline="30000" dirty="0">
                          <a:solidFill>
                            <a:srgbClr val="000000"/>
                          </a:solidFill>
                          <a:effectLst/>
                        </a:rPr>
                        <a:t>th</a:t>
                      </a:r>
                      <a:r>
                        <a:rPr lang="en-US" sz="1000" b="1" u="none" strike="noStrike" dirty="0">
                          <a:solidFill>
                            <a:srgbClr val="000000"/>
                          </a:solidFill>
                          <a:effectLst/>
                        </a:rPr>
                        <a:t> &amp; 11</a:t>
                      </a:r>
                      <a:r>
                        <a:rPr lang="en-US" sz="1000" b="1" u="none" strike="noStrike" baseline="30000" dirty="0">
                          <a:solidFill>
                            <a:srgbClr val="000000"/>
                          </a:solidFill>
                          <a:effectLst/>
                        </a:rPr>
                        <a:t>th</a:t>
                      </a:r>
                      <a:r>
                        <a:rPr lang="en-US" sz="1000" b="1" u="none" strike="noStrike" dirty="0">
                          <a:solidFill>
                            <a:srgbClr val="000000"/>
                          </a:solidFill>
                          <a:effectLst/>
                        </a:rPr>
                        <a:t>) Obese or Overweight</a:t>
                      </a:r>
                    </a:p>
                    <a:p>
                      <a:pPr algn="l" fontAlgn="b"/>
                      <a:r>
                        <a:rPr lang="en-US" sz="1000" b="1" u="none" strike="noStrike" dirty="0">
                          <a:solidFill>
                            <a:srgbClr val="000000"/>
                          </a:solidFill>
                          <a:effectLst/>
                        </a:rPr>
                        <a:t> </a:t>
                      </a:r>
                      <a:endParaRPr lang="en-US" sz="1000" b="1" i="0" u="none" strike="noStrike" dirty="0">
                        <a:solidFill>
                          <a:srgbClr val="000000"/>
                        </a:solidFill>
                        <a:effectLst/>
                        <a:latin typeface="Arial" panose="020B0604020202020204" pitchFamily="34" charset="0"/>
                      </a:endParaRPr>
                    </a:p>
                  </a:txBody>
                  <a:tcPr marL="6350" marR="6350" marT="6350" marB="0" anchor="ctr"/>
                </a:tc>
                <a:tc hMerge="1">
                  <a:txBody>
                    <a:bodyPr/>
                    <a:lstStyle/>
                    <a:p>
                      <a:endParaRPr lang="en-US"/>
                    </a:p>
                  </a:txBody>
                  <a:tcPr/>
                </a:tc>
                <a:extLst>
                  <a:ext uri="{0D108BD9-81ED-4DB2-BD59-A6C34878D82A}">
                    <a16:rowId xmlns:a16="http://schemas.microsoft.com/office/drawing/2014/main" val="3958866165"/>
                  </a:ext>
                </a:extLst>
              </a:tr>
              <a:tr h="180820">
                <a:tc>
                  <a:txBody>
                    <a:bodyPr/>
                    <a:lstStyle/>
                    <a:p>
                      <a:pPr algn="l" fontAlgn="b"/>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lang="en-US" sz="1000" b="1" u="none" strike="noStrike" dirty="0">
                          <a:solidFill>
                            <a:srgbClr val="000000"/>
                          </a:solidFill>
                          <a:effectLst/>
                          <a:latin typeface="+mn-lt"/>
                        </a:rPr>
                        <a:t>2024</a:t>
                      </a:r>
                      <a:endParaRPr lang="en-US" sz="1000" b="1" i="0" u="none" strike="noStrike" dirty="0">
                        <a:solidFill>
                          <a:srgbClr val="000000"/>
                        </a:solidFill>
                        <a:effectLst/>
                        <a:latin typeface="+mn-lt"/>
                      </a:endParaRPr>
                    </a:p>
                  </a:txBody>
                  <a:tcPr marL="6350" marR="6350" marT="6350" marB="0" anchor="b"/>
                </a:tc>
                <a:extLst>
                  <a:ext uri="{0D108BD9-81ED-4DB2-BD59-A6C34878D82A}">
                    <a16:rowId xmlns:a16="http://schemas.microsoft.com/office/drawing/2014/main" val="1908581101"/>
                  </a:ext>
                </a:extLst>
              </a:tr>
              <a:tr h="182015">
                <a:tc>
                  <a:txBody>
                    <a:bodyPr/>
                    <a:lstStyle/>
                    <a:p>
                      <a:pPr algn="l" fontAlgn="b"/>
                      <a:r>
                        <a:rPr lang="en-US" sz="1000" b="1" u="none" strike="noStrike" dirty="0">
                          <a:solidFill>
                            <a:srgbClr val="000000"/>
                          </a:solidFill>
                          <a:effectLst/>
                        </a:rPr>
                        <a:t>Huron</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18%</a:t>
                      </a:r>
                    </a:p>
                  </a:txBody>
                  <a:tcPr marL="6350" marR="6350" marT="6350" marB="0" anchor="ctr"/>
                </a:tc>
                <a:extLst>
                  <a:ext uri="{0D108BD9-81ED-4DB2-BD59-A6C34878D82A}">
                    <a16:rowId xmlns:a16="http://schemas.microsoft.com/office/drawing/2014/main" val="3611130165"/>
                  </a:ext>
                </a:extLst>
              </a:tr>
              <a:tr h="182015">
                <a:tc>
                  <a:txBody>
                    <a:bodyPr/>
                    <a:lstStyle/>
                    <a:p>
                      <a:pPr algn="l" fontAlgn="b"/>
                      <a:r>
                        <a:rPr lang="en-US" sz="1000" b="1" u="none" strike="noStrike" dirty="0">
                          <a:solidFill>
                            <a:srgbClr val="000000"/>
                          </a:solidFill>
                          <a:effectLst/>
                        </a:rPr>
                        <a:t>Lapeer</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No Data</a:t>
                      </a:r>
                    </a:p>
                  </a:txBody>
                  <a:tcPr marL="6350" marR="6350" marT="6350" marB="0" anchor="ctr"/>
                </a:tc>
                <a:extLst>
                  <a:ext uri="{0D108BD9-81ED-4DB2-BD59-A6C34878D82A}">
                    <a16:rowId xmlns:a16="http://schemas.microsoft.com/office/drawing/2014/main" val="2026794659"/>
                  </a:ext>
                </a:extLst>
              </a:tr>
              <a:tr h="182015">
                <a:tc>
                  <a:txBody>
                    <a:bodyPr/>
                    <a:lstStyle/>
                    <a:p>
                      <a:pPr algn="l" fontAlgn="b"/>
                      <a:r>
                        <a:rPr lang="en-US" sz="1000" b="1" u="none" strike="noStrike" dirty="0">
                          <a:solidFill>
                            <a:srgbClr val="FF0000"/>
                          </a:solidFill>
                          <a:effectLst/>
                        </a:rPr>
                        <a:t>Sanilac</a:t>
                      </a:r>
                      <a:endParaRPr lang="en-US" sz="1000" b="1" i="0" u="none" strike="noStrike" dirty="0">
                        <a:solidFill>
                          <a:srgbClr val="FF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FF0000"/>
                          </a:solidFill>
                          <a:effectLst/>
                          <a:latin typeface="+mn-lt"/>
                        </a:rPr>
                        <a:t>18.2%</a:t>
                      </a:r>
                    </a:p>
                  </a:txBody>
                  <a:tcPr marL="6350" marR="6350" marT="6350" marB="0" anchor="ctr"/>
                </a:tc>
                <a:extLst>
                  <a:ext uri="{0D108BD9-81ED-4DB2-BD59-A6C34878D82A}">
                    <a16:rowId xmlns:a16="http://schemas.microsoft.com/office/drawing/2014/main" val="904397635"/>
                  </a:ext>
                </a:extLst>
              </a:tr>
              <a:tr h="182015">
                <a:tc>
                  <a:txBody>
                    <a:bodyPr/>
                    <a:lstStyle/>
                    <a:p>
                      <a:pPr algn="l" fontAlgn="b"/>
                      <a:r>
                        <a:rPr lang="en-US" sz="1000" b="1" u="none" strike="noStrike">
                          <a:solidFill>
                            <a:srgbClr val="000000"/>
                          </a:solidFill>
                          <a:effectLst/>
                        </a:rPr>
                        <a:t>Tuscola</a:t>
                      </a:r>
                      <a:endParaRPr lang="en-US" sz="1000" b="1"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19.0%</a:t>
                      </a:r>
                    </a:p>
                  </a:txBody>
                  <a:tcPr marL="6350" marR="6350" marT="6350" marB="0" anchor="ctr"/>
                </a:tc>
                <a:extLst>
                  <a:ext uri="{0D108BD9-81ED-4DB2-BD59-A6C34878D82A}">
                    <a16:rowId xmlns:a16="http://schemas.microsoft.com/office/drawing/2014/main" val="3472988508"/>
                  </a:ext>
                </a:extLst>
              </a:tr>
            </a:tbl>
          </a:graphicData>
        </a:graphic>
      </p:graphicFrame>
      <p:pic>
        <p:nvPicPr>
          <p:cNvPr id="3" name="Picture 2">
            <a:extLst>
              <a:ext uri="{FF2B5EF4-FFF2-40B4-BE49-F238E27FC236}">
                <a16:creationId xmlns:a16="http://schemas.microsoft.com/office/drawing/2014/main" id="{4E552226-A5DA-C6DB-2607-190D34C7EDA8}"/>
              </a:ext>
            </a:extLst>
          </p:cNvPr>
          <p:cNvPicPr>
            <a:picLocks noChangeAspect="1"/>
          </p:cNvPicPr>
          <p:nvPr/>
        </p:nvPicPr>
        <p:blipFill>
          <a:blip r:embed="rId4"/>
          <a:stretch>
            <a:fillRect/>
          </a:stretch>
        </p:blipFill>
        <p:spPr>
          <a:xfrm>
            <a:off x="628653" y="141531"/>
            <a:ext cx="5255207" cy="3090940"/>
          </a:xfrm>
          <a:prstGeom prst="rect">
            <a:avLst/>
          </a:prstGeom>
        </p:spPr>
      </p:pic>
      <p:pic>
        <p:nvPicPr>
          <p:cNvPr id="4" name="Picture 3">
            <a:extLst>
              <a:ext uri="{FF2B5EF4-FFF2-40B4-BE49-F238E27FC236}">
                <a16:creationId xmlns:a16="http://schemas.microsoft.com/office/drawing/2014/main" id="{51425C15-3791-ACBB-8238-41FC76FAD795}"/>
              </a:ext>
            </a:extLst>
          </p:cNvPr>
          <p:cNvPicPr>
            <a:picLocks noChangeAspect="1"/>
          </p:cNvPicPr>
          <p:nvPr/>
        </p:nvPicPr>
        <p:blipFill>
          <a:blip r:embed="rId5"/>
          <a:stretch>
            <a:fillRect/>
          </a:stretch>
        </p:blipFill>
        <p:spPr>
          <a:xfrm>
            <a:off x="3542802" y="3340179"/>
            <a:ext cx="5285690" cy="3231160"/>
          </a:xfrm>
          <a:prstGeom prst="rect">
            <a:avLst/>
          </a:prstGeom>
        </p:spPr>
      </p:pic>
    </p:spTree>
    <p:extLst>
      <p:ext uri="{BB962C8B-B14F-4D97-AF65-F5344CB8AC3E}">
        <p14:creationId xmlns:p14="http://schemas.microsoft.com/office/powerpoint/2010/main" val="18569302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55CAF0A2-9A47-40C1-9415-8B0A0F10CC59}"/>
              </a:ext>
            </a:extLst>
          </p:cNvPr>
          <p:cNvGraphicFramePr>
            <a:graphicFrameLocks noGrp="1"/>
          </p:cNvGraphicFramePr>
          <p:nvPr>
            <p:extLst>
              <p:ext uri="{D42A27DB-BD31-4B8C-83A1-F6EECF244321}">
                <p14:modId xmlns:p14="http://schemas.microsoft.com/office/powerpoint/2010/main" val="2237955428"/>
              </p:ext>
            </p:extLst>
          </p:nvPr>
        </p:nvGraphicFramePr>
        <p:xfrm>
          <a:off x="3301769" y="6274754"/>
          <a:ext cx="5549531" cy="486384"/>
        </p:xfrm>
        <a:graphic>
          <a:graphicData uri="http://schemas.openxmlformats.org/drawingml/2006/table">
            <a:tbl>
              <a:tblPr/>
              <a:tblGrid>
                <a:gridCol w="5549531">
                  <a:extLst>
                    <a:ext uri="{9D8B030D-6E8A-4147-A177-3AD203B41FA5}">
                      <a16:colId xmlns:a16="http://schemas.microsoft.com/office/drawing/2014/main" val="39944330"/>
                    </a:ext>
                  </a:extLst>
                </a:gridCol>
              </a:tblGrid>
              <a:tr h="206961">
                <a:tc>
                  <a:txBody>
                    <a:bodyPr/>
                    <a:lstStyle/>
                    <a:p>
                      <a:pPr algn="r" fontAlgn="ctr"/>
                      <a:r>
                        <a:rPr lang="en-US" sz="1000" b="1" i="0" u="sng" strike="noStrike" dirty="0">
                          <a:solidFill>
                            <a:schemeClr val="tx1"/>
                          </a:solidFill>
                          <a:effectLst/>
                          <a:latin typeface="Arial" panose="020B0604020202020204" pitchFamily="34" charset="0"/>
                          <a:hlinkClick r:id="rId2">
                            <a:extLst>
                              <a:ext uri="{A12FA001-AC4F-418D-AE19-62706E023703}">
                                <ahyp:hlinkClr xmlns:ahyp="http://schemas.microsoft.com/office/drawing/2018/hyperlinkcolor" val="tx"/>
                              </a:ext>
                            </a:extLst>
                          </a:hlinkClick>
                        </a:rPr>
                        <a:t>www.countyhealthrankings.org   </a:t>
                      </a:r>
                      <a:endParaRPr lang="en-US" sz="1000" b="1" i="0" u="sng" strike="noStrike" dirty="0">
                        <a:solidFill>
                          <a:schemeClr val="tx1"/>
                        </a:solidFill>
                        <a:effectLst/>
                        <a:latin typeface="Arial" panose="020B0604020202020204" pitchFamily="34" charset="0"/>
                      </a:endParaRPr>
                    </a:p>
                  </a:txBody>
                  <a:tcPr marL="6350" marR="6350" marT="6350" marB="0" anchor="ctr">
                    <a:lnL>
                      <a:noFill/>
                    </a:lnL>
                    <a:lnR>
                      <a:noFill/>
                    </a:lnR>
                    <a:lnT>
                      <a:noFill/>
                    </a:lnT>
                    <a:lnB>
                      <a:noFill/>
                    </a:lnB>
                  </a:tcPr>
                </a:tc>
                <a:extLst>
                  <a:ext uri="{0D108BD9-81ED-4DB2-BD59-A6C34878D82A}">
                    <a16:rowId xmlns:a16="http://schemas.microsoft.com/office/drawing/2014/main" val="3306660145"/>
                  </a:ext>
                </a:extLst>
              </a:tr>
              <a:tr h="279423">
                <a:tc>
                  <a:txBody>
                    <a:bodyPr/>
                    <a:lstStyle/>
                    <a:p>
                      <a:pPr algn="r" fontAlgn="ctr"/>
                      <a:r>
                        <a:rPr lang="en-US" sz="1000" b="1" i="0" u="none" strike="noStrike" dirty="0">
                          <a:solidFill>
                            <a:schemeClr val="tx1"/>
                          </a:solidFill>
                          <a:effectLst/>
                          <a:latin typeface="Calibri" panose="020F0502020204030204" pitchFamily="34" charset="0"/>
                        </a:rPr>
                        <a:t>County Health Rankings – University of Wisconsin Population Health Institute 2024</a:t>
                      </a:r>
                    </a:p>
                  </a:txBody>
                  <a:tcPr marL="6350" marR="6350" marT="6350" marB="0" anchor="ctr">
                    <a:lnL>
                      <a:noFill/>
                    </a:lnL>
                    <a:lnR>
                      <a:noFill/>
                    </a:lnR>
                    <a:lnT>
                      <a:noFill/>
                    </a:lnT>
                    <a:lnB>
                      <a:noFill/>
                    </a:lnB>
                  </a:tcPr>
                </a:tc>
                <a:extLst>
                  <a:ext uri="{0D108BD9-81ED-4DB2-BD59-A6C34878D82A}">
                    <a16:rowId xmlns:a16="http://schemas.microsoft.com/office/drawing/2014/main" val="1686817397"/>
                  </a:ext>
                </a:extLst>
              </a:tr>
            </a:tbl>
          </a:graphicData>
        </a:graphic>
      </p:graphicFrame>
      <p:graphicFrame>
        <p:nvGraphicFramePr>
          <p:cNvPr id="3" name="Table 2">
            <a:extLst>
              <a:ext uri="{FF2B5EF4-FFF2-40B4-BE49-F238E27FC236}">
                <a16:creationId xmlns:a16="http://schemas.microsoft.com/office/drawing/2014/main" id="{EC604995-2E04-34DE-C3AE-A148B321204F}"/>
              </a:ext>
            </a:extLst>
          </p:cNvPr>
          <p:cNvGraphicFramePr>
            <a:graphicFrameLocks noGrp="1"/>
          </p:cNvGraphicFramePr>
          <p:nvPr>
            <p:extLst>
              <p:ext uri="{D42A27DB-BD31-4B8C-83A1-F6EECF244321}">
                <p14:modId xmlns:p14="http://schemas.microsoft.com/office/powerpoint/2010/main" val="1175098455"/>
              </p:ext>
            </p:extLst>
          </p:nvPr>
        </p:nvGraphicFramePr>
        <p:xfrm>
          <a:off x="292699" y="2955163"/>
          <a:ext cx="8320643" cy="486384"/>
        </p:xfrm>
        <a:graphic>
          <a:graphicData uri="http://schemas.openxmlformats.org/drawingml/2006/table">
            <a:tbl>
              <a:tblPr/>
              <a:tblGrid>
                <a:gridCol w="8320643">
                  <a:extLst>
                    <a:ext uri="{9D8B030D-6E8A-4147-A177-3AD203B41FA5}">
                      <a16:colId xmlns:a16="http://schemas.microsoft.com/office/drawing/2014/main" val="821986024"/>
                    </a:ext>
                  </a:extLst>
                </a:gridCol>
              </a:tblGrid>
              <a:tr h="206961">
                <a:tc>
                  <a:txBody>
                    <a:bodyPr/>
                    <a:lstStyle/>
                    <a:p>
                      <a:pPr algn="l" fontAlgn="b"/>
                      <a:r>
                        <a:rPr lang="en-US" sz="1100" b="0" i="0" u="none" strike="noStrike" dirty="0">
                          <a:solidFill>
                            <a:schemeClr val="accent1">
                              <a:lumMod val="60000"/>
                              <a:lumOff val="40000"/>
                            </a:schemeClr>
                          </a:solidFill>
                          <a:effectLst/>
                          <a:latin typeface="Calibri" panose="020F0502020204030204" pitchFamily="34" charset="0"/>
                        </a:rPr>
                        <a:t>Michigan Department of Health and Human Services – BRFSS</a:t>
                      </a:r>
                    </a:p>
                  </a:txBody>
                  <a:tcPr marL="0" marR="0" marT="0" marB="0">
                    <a:lnL>
                      <a:noFill/>
                    </a:lnL>
                    <a:lnR>
                      <a:noFill/>
                    </a:lnR>
                    <a:lnT>
                      <a:noFill/>
                    </a:lnT>
                    <a:lnB>
                      <a:noFill/>
                    </a:lnB>
                  </a:tcPr>
                </a:tc>
                <a:extLst>
                  <a:ext uri="{0D108BD9-81ED-4DB2-BD59-A6C34878D82A}">
                    <a16:rowId xmlns:a16="http://schemas.microsoft.com/office/drawing/2014/main" val="2444450788"/>
                  </a:ext>
                </a:extLst>
              </a:tr>
              <a:tr h="279423">
                <a:tc>
                  <a:txBody>
                    <a:bodyPr/>
                    <a:lstStyle/>
                    <a:p>
                      <a:pPr algn="l" fontAlgn="b"/>
                      <a:r>
                        <a:rPr lang="en-US" sz="1100" b="0" i="0" u="sng" strike="noStrike" dirty="0">
                          <a:solidFill>
                            <a:schemeClr val="tx1"/>
                          </a:solidFill>
                          <a:effectLst/>
                          <a:latin typeface="Arial" panose="020B0604020202020204" pitchFamily="34" charset="0"/>
                          <a:hlinkClick r:id="rId3">
                            <a:extLst>
                              <a:ext uri="{A12FA001-AC4F-418D-AE19-62706E023703}">
                                <ahyp:hlinkClr xmlns:ahyp="http://schemas.microsoft.com/office/drawing/2018/hyperlinkcolor" val="tx"/>
                              </a:ext>
                            </a:extLst>
                          </a:hlinkClick>
                        </a:rPr>
                        <a:t>http://www.michigan.gov/mdhhs/0,5885,7-339-71550_5104_5279_39424-134707--,00.html</a:t>
                      </a:r>
                      <a:endParaRPr lang="en-US" sz="1100" b="0" i="0" u="sng" strike="noStrike" dirty="0">
                        <a:solidFill>
                          <a:schemeClr val="tx1"/>
                        </a:solidFill>
                        <a:effectLst/>
                        <a:latin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val="3848384706"/>
                  </a:ext>
                </a:extLst>
              </a:tr>
            </a:tbl>
          </a:graphicData>
        </a:graphic>
      </p:graphicFrame>
      <p:graphicFrame>
        <p:nvGraphicFramePr>
          <p:cNvPr id="2" name="Table 1">
            <a:extLst>
              <a:ext uri="{FF2B5EF4-FFF2-40B4-BE49-F238E27FC236}">
                <a16:creationId xmlns:a16="http://schemas.microsoft.com/office/drawing/2014/main" id="{1EF8E1CA-096F-DBF5-1B7E-363096A6F6DB}"/>
              </a:ext>
            </a:extLst>
          </p:cNvPr>
          <p:cNvGraphicFramePr>
            <a:graphicFrameLocks noGrp="1"/>
          </p:cNvGraphicFramePr>
          <p:nvPr>
            <p:extLst>
              <p:ext uri="{D42A27DB-BD31-4B8C-83A1-F6EECF244321}">
                <p14:modId xmlns:p14="http://schemas.microsoft.com/office/powerpoint/2010/main" val="121396274"/>
              </p:ext>
            </p:extLst>
          </p:nvPr>
        </p:nvGraphicFramePr>
        <p:xfrm>
          <a:off x="292699" y="4255484"/>
          <a:ext cx="2644322" cy="1358900"/>
        </p:xfrm>
        <a:graphic>
          <a:graphicData uri="http://schemas.openxmlformats.org/drawingml/2006/table">
            <a:tbl>
              <a:tblPr>
                <a:tableStyleId>{5C22544A-7EE6-4342-B048-85BDC9FD1C3A}</a:tableStyleId>
              </a:tblPr>
              <a:tblGrid>
                <a:gridCol w="1469068">
                  <a:extLst>
                    <a:ext uri="{9D8B030D-6E8A-4147-A177-3AD203B41FA5}">
                      <a16:colId xmlns:a16="http://schemas.microsoft.com/office/drawing/2014/main" val="1817306465"/>
                    </a:ext>
                  </a:extLst>
                </a:gridCol>
                <a:gridCol w="1175254">
                  <a:extLst>
                    <a:ext uri="{9D8B030D-6E8A-4147-A177-3AD203B41FA5}">
                      <a16:colId xmlns:a16="http://schemas.microsoft.com/office/drawing/2014/main" val="3254483844"/>
                    </a:ext>
                  </a:extLst>
                </a:gridCol>
              </a:tblGrid>
              <a:tr h="156816">
                <a:tc gridSpan="2">
                  <a:txBody>
                    <a:bodyPr/>
                    <a:lstStyle/>
                    <a:p>
                      <a:pPr algn="ctr" fontAlgn="ctr"/>
                      <a:r>
                        <a:rPr lang="en-US" sz="1000" b="1" u="none" strike="noStrike" dirty="0">
                          <a:solidFill>
                            <a:srgbClr val="000000"/>
                          </a:solidFill>
                          <a:effectLst/>
                        </a:rPr>
                        <a:t>Percent with Access to Exercise Opportunities</a:t>
                      </a:r>
                      <a:endParaRPr lang="en-US" sz="1000" b="1" i="0" u="none" strike="noStrike" dirty="0">
                        <a:solidFill>
                          <a:srgbClr val="000000"/>
                        </a:solidFill>
                        <a:effectLst/>
                        <a:latin typeface="Arial" panose="020B0604020202020204" pitchFamily="34" charset="0"/>
                      </a:endParaRPr>
                    </a:p>
                  </a:txBody>
                  <a:tcPr marL="6350" marR="6350" marT="6350" marB="0" anchor="ctr"/>
                </a:tc>
                <a:tc hMerge="1">
                  <a:txBody>
                    <a:bodyPr/>
                    <a:lstStyle/>
                    <a:p>
                      <a:endParaRPr lang="en-US"/>
                    </a:p>
                  </a:txBody>
                  <a:tcPr/>
                </a:tc>
                <a:extLst>
                  <a:ext uri="{0D108BD9-81ED-4DB2-BD59-A6C34878D82A}">
                    <a16:rowId xmlns:a16="http://schemas.microsoft.com/office/drawing/2014/main" val="3958866165"/>
                  </a:ext>
                </a:extLst>
              </a:tr>
              <a:tr h="158155">
                <a:tc>
                  <a:txBody>
                    <a:bodyPr/>
                    <a:lstStyle/>
                    <a:p>
                      <a:pPr algn="l" fontAlgn="b"/>
                      <a:r>
                        <a:rPr lang="en-US" sz="1000" b="1" u="none" strike="noStrike" dirty="0">
                          <a:solidFill>
                            <a:srgbClr val="000000"/>
                          </a:solidFill>
                          <a:effectLst/>
                        </a:rPr>
                        <a:t> </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2023</a:t>
                      </a:r>
                    </a:p>
                  </a:txBody>
                  <a:tcPr marL="6350" marR="6350" marT="6350" marB="0" anchor="ctr"/>
                </a:tc>
                <a:extLst>
                  <a:ext uri="{0D108BD9-81ED-4DB2-BD59-A6C34878D82A}">
                    <a16:rowId xmlns:a16="http://schemas.microsoft.com/office/drawing/2014/main" val="1823257740"/>
                  </a:ext>
                </a:extLst>
              </a:tr>
              <a:tr h="177800">
                <a:tc>
                  <a:txBody>
                    <a:bodyPr/>
                    <a:lstStyle/>
                    <a:p>
                      <a:pPr algn="l" fontAlgn="b"/>
                      <a:r>
                        <a:rPr lang="en-US" sz="1000" b="1" u="none" strike="noStrike" dirty="0">
                          <a:solidFill>
                            <a:srgbClr val="000000"/>
                          </a:solidFill>
                          <a:effectLst/>
                        </a:rPr>
                        <a:t>Michigan</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86%</a:t>
                      </a:r>
                    </a:p>
                  </a:txBody>
                  <a:tcPr marL="6350" marR="6350" marT="6350" marB="0" anchor="ctr"/>
                </a:tc>
                <a:extLst>
                  <a:ext uri="{0D108BD9-81ED-4DB2-BD59-A6C34878D82A}">
                    <a16:rowId xmlns:a16="http://schemas.microsoft.com/office/drawing/2014/main" val="1908581101"/>
                  </a:ext>
                </a:extLst>
              </a:tr>
              <a:tr h="177800">
                <a:tc>
                  <a:txBody>
                    <a:bodyPr/>
                    <a:lstStyle/>
                    <a:p>
                      <a:pPr algn="l" fontAlgn="b"/>
                      <a:r>
                        <a:rPr lang="en-US" sz="1000" b="1" u="none" strike="noStrike" dirty="0">
                          <a:solidFill>
                            <a:srgbClr val="000000"/>
                          </a:solidFill>
                          <a:effectLst/>
                        </a:rPr>
                        <a:t>Huron</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66%</a:t>
                      </a:r>
                    </a:p>
                  </a:txBody>
                  <a:tcPr marL="6350" marR="6350" marT="6350" marB="0" anchor="ctr"/>
                </a:tc>
                <a:extLst>
                  <a:ext uri="{0D108BD9-81ED-4DB2-BD59-A6C34878D82A}">
                    <a16:rowId xmlns:a16="http://schemas.microsoft.com/office/drawing/2014/main" val="3611130165"/>
                  </a:ext>
                </a:extLst>
              </a:tr>
              <a:tr h="177800">
                <a:tc>
                  <a:txBody>
                    <a:bodyPr/>
                    <a:lstStyle/>
                    <a:p>
                      <a:pPr algn="l" fontAlgn="b"/>
                      <a:r>
                        <a:rPr lang="en-US" sz="1000" b="1" u="none" strike="noStrike" dirty="0">
                          <a:solidFill>
                            <a:srgbClr val="000000"/>
                          </a:solidFill>
                          <a:effectLst/>
                        </a:rPr>
                        <a:t>Lapeer</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69%</a:t>
                      </a:r>
                    </a:p>
                  </a:txBody>
                  <a:tcPr marL="6350" marR="6350" marT="6350" marB="0" anchor="ctr"/>
                </a:tc>
                <a:extLst>
                  <a:ext uri="{0D108BD9-81ED-4DB2-BD59-A6C34878D82A}">
                    <a16:rowId xmlns:a16="http://schemas.microsoft.com/office/drawing/2014/main" val="2026794659"/>
                  </a:ext>
                </a:extLst>
              </a:tr>
              <a:tr h="177800">
                <a:tc>
                  <a:txBody>
                    <a:bodyPr/>
                    <a:lstStyle/>
                    <a:p>
                      <a:pPr algn="l" fontAlgn="b"/>
                      <a:r>
                        <a:rPr lang="en-US" sz="1000" b="1" u="none" strike="noStrike" dirty="0">
                          <a:solidFill>
                            <a:srgbClr val="FF0000"/>
                          </a:solidFill>
                          <a:effectLst/>
                        </a:rPr>
                        <a:t>Sanilac</a:t>
                      </a:r>
                      <a:endParaRPr lang="en-US" sz="1000" b="1" i="0" u="none" strike="noStrike" dirty="0">
                        <a:solidFill>
                          <a:srgbClr val="FF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FF0000"/>
                          </a:solidFill>
                          <a:effectLst/>
                          <a:latin typeface="+mn-lt"/>
                        </a:rPr>
                        <a:t>40%</a:t>
                      </a:r>
                    </a:p>
                  </a:txBody>
                  <a:tcPr marL="6350" marR="6350" marT="6350" marB="0" anchor="ctr"/>
                </a:tc>
                <a:extLst>
                  <a:ext uri="{0D108BD9-81ED-4DB2-BD59-A6C34878D82A}">
                    <a16:rowId xmlns:a16="http://schemas.microsoft.com/office/drawing/2014/main" val="904397635"/>
                  </a:ext>
                </a:extLst>
              </a:tr>
              <a:tr h="177800">
                <a:tc>
                  <a:txBody>
                    <a:bodyPr/>
                    <a:lstStyle/>
                    <a:p>
                      <a:pPr algn="l" fontAlgn="b"/>
                      <a:r>
                        <a:rPr lang="en-US" sz="1000" b="1" u="none" strike="noStrike">
                          <a:solidFill>
                            <a:srgbClr val="000000"/>
                          </a:solidFill>
                          <a:effectLst/>
                        </a:rPr>
                        <a:t>Tuscola</a:t>
                      </a:r>
                      <a:endParaRPr lang="en-US" sz="1000" b="1"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55%</a:t>
                      </a:r>
                    </a:p>
                  </a:txBody>
                  <a:tcPr marL="6350" marR="6350" marT="6350" marB="0" anchor="ctr"/>
                </a:tc>
                <a:extLst>
                  <a:ext uri="{0D108BD9-81ED-4DB2-BD59-A6C34878D82A}">
                    <a16:rowId xmlns:a16="http://schemas.microsoft.com/office/drawing/2014/main" val="3472988508"/>
                  </a:ext>
                </a:extLst>
              </a:tr>
            </a:tbl>
          </a:graphicData>
        </a:graphic>
      </p:graphicFrame>
      <p:graphicFrame>
        <p:nvGraphicFramePr>
          <p:cNvPr id="4" name="Table 3">
            <a:extLst>
              <a:ext uri="{FF2B5EF4-FFF2-40B4-BE49-F238E27FC236}">
                <a16:creationId xmlns:a16="http://schemas.microsoft.com/office/drawing/2014/main" id="{28E03B67-41BC-EF9C-3952-85FDF5ACF243}"/>
              </a:ext>
            </a:extLst>
          </p:cNvPr>
          <p:cNvGraphicFramePr>
            <a:graphicFrameLocks noGrp="1"/>
          </p:cNvGraphicFramePr>
          <p:nvPr>
            <p:extLst>
              <p:ext uri="{D42A27DB-BD31-4B8C-83A1-F6EECF244321}">
                <p14:modId xmlns:p14="http://schemas.microsoft.com/office/powerpoint/2010/main" val="2058974520"/>
              </p:ext>
            </p:extLst>
          </p:nvPr>
        </p:nvGraphicFramePr>
        <p:xfrm>
          <a:off x="6673878" y="1633225"/>
          <a:ext cx="2333581" cy="1263650"/>
        </p:xfrm>
        <a:graphic>
          <a:graphicData uri="http://schemas.openxmlformats.org/drawingml/2006/table">
            <a:tbl>
              <a:tblPr>
                <a:tableStyleId>{5C22544A-7EE6-4342-B048-85BDC9FD1C3A}</a:tableStyleId>
              </a:tblPr>
              <a:tblGrid>
                <a:gridCol w="1296434">
                  <a:extLst>
                    <a:ext uri="{9D8B030D-6E8A-4147-A177-3AD203B41FA5}">
                      <a16:colId xmlns:a16="http://schemas.microsoft.com/office/drawing/2014/main" val="3794032949"/>
                    </a:ext>
                  </a:extLst>
                </a:gridCol>
                <a:gridCol w="1037147">
                  <a:extLst>
                    <a:ext uri="{9D8B030D-6E8A-4147-A177-3AD203B41FA5}">
                      <a16:colId xmlns:a16="http://schemas.microsoft.com/office/drawing/2014/main" val="1364097437"/>
                    </a:ext>
                  </a:extLst>
                </a:gridCol>
              </a:tblGrid>
              <a:tr h="131372">
                <a:tc gridSpan="2">
                  <a:txBody>
                    <a:bodyPr/>
                    <a:lstStyle/>
                    <a:p>
                      <a:pPr algn="ctr" fontAlgn="ctr"/>
                      <a:r>
                        <a:rPr lang="en-US" sz="1000" b="1" u="none" strike="noStrike" dirty="0">
                          <a:solidFill>
                            <a:srgbClr val="000000"/>
                          </a:solidFill>
                          <a:effectLst/>
                        </a:rPr>
                        <a:t>% of People Reporting No Leisure Time Physical Activity</a:t>
                      </a:r>
                      <a:endParaRPr lang="en-US" sz="1000" b="1" i="0" u="none" strike="noStrike" dirty="0">
                        <a:solidFill>
                          <a:srgbClr val="000000"/>
                        </a:solidFill>
                        <a:effectLst/>
                        <a:latin typeface="Arial" panose="020B0604020202020204" pitchFamily="34" charset="0"/>
                      </a:endParaRPr>
                    </a:p>
                  </a:txBody>
                  <a:tcPr marL="6350" marR="6350" marT="6350" marB="0" anchor="ctr"/>
                </a:tc>
                <a:tc hMerge="1">
                  <a:txBody>
                    <a:bodyPr/>
                    <a:lstStyle/>
                    <a:p>
                      <a:endParaRPr lang="en-US"/>
                    </a:p>
                  </a:txBody>
                  <a:tcPr/>
                </a:tc>
                <a:extLst>
                  <a:ext uri="{0D108BD9-81ED-4DB2-BD59-A6C34878D82A}">
                    <a16:rowId xmlns:a16="http://schemas.microsoft.com/office/drawing/2014/main" val="3164523981"/>
                  </a:ext>
                </a:extLst>
              </a:tr>
              <a:tr h="131372">
                <a:tc>
                  <a:txBody>
                    <a:bodyPr/>
                    <a:lstStyle/>
                    <a:p>
                      <a:pPr algn="l" fontAlgn="b"/>
                      <a:r>
                        <a:rPr lang="en-US" sz="1000" b="1" u="none" strike="noStrike" dirty="0">
                          <a:solidFill>
                            <a:srgbClr val="000000"/>
                          </a:solidFill>
                          <a:effectLst/>
                        </a:rPr>
                        <a:t> </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u="none" strike="noStrike" dirty="0">
                          <a:solidFill>
                            <a:srgbClr val="000000"/>
                          </a:solidFill>
                          <a:effectLst/>
                          <a:latin typeface="+mn-lt"/>
                        </a:rPr>
                        <a:t>2021-2023</a:t>
                      </a:r>
                      <a:endParaRPr lang="en-US" sz="1000" b="1"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3049632937"/>
                  </a:ext>
                </a:extLst>
              </a:tr>
              <a:tr h="147137">
                <a:tc>
                  <a:txBody>
                    <a:bodyPr/>
                    <a:lstStyle/>
                    <a:p>
                      <a:pPr algn="l" fontAlgn="b"/>
                      <a:r>
                        <a:rPr lang="en-US" sz="1000" b="1" u="none" strike="noStrike" dirty="0">
                          <a:solidFill>
                            <a:srgbClr val="000000"/>
                          </a:solidFill>
                          <a:effectLst/>
                        </a:rPr>
                        <a:t>Michigan</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24.1%</a:t>
                      </a:r>
                    </a:p>
                  </a:txBody>
                  <a:tcPr marL="6350" marR="6350" marT="6350" marB="0" anchor="ctr"/>
                </a:tc>
                <a:extLst>
                  <a:ext uri="{0D108BD9-81ED-4DB2-BD59-A6C34878D82A}">
                    <a16:rowId xmlns:a16="http://schemas.microsoft.com/office/drawing/2014/main" val="4127131427"/>
                  </a:ext>
                </a:extLst>
              </a:tr>
              <a:tr h="147137">
                <a:tc>
                  <a:txBody>
                    <a:bodyPr/>
                    <a:lstStyle/>
                    <a:p>
                      <a:pPr algn="l" fontAlgn="b"/>
                      <a:r>
                        <a:rPr lang="en-US" sz="1000" b="1" u="none" strike="noStrike" dirty="0">
                          <a:solidFill>
                            <a:srgbClr val="000000"/>
                          </a:solidFill>
                          <a:effectLst/>
                        </a:rPr>
                        <a:t>Huron</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31.9%</a:t>
                      </a:r>
                    </a:p>
                  </a:txBody>
                  <a:tcPr marL="6350" marR="6350" marT="6350" marB="0" anchor="ctr"/>
                </a:tc>
                <a:extLst>
                  <a:ext uri="{0D108BD9-81ED-4DB2-BD59-A6C34878D82A}">
                    <a16:rowId xmlns:a16="http://schemas.microsoft.com/office/drawing/2014/main" val="736659547"/>
                  </a:ext>
                </a:extLst>
              </a:tr>
              <a:tr h="147137">
                <a:tc>
                  <a:txBody>
                    <a:bodyPr/>
                    <a:lstStyle/>
                    <a:p>
                      <a:pPr algn="l" fontAlgn="b"/>
                      <a:r>
                        <a:rPr lang="en-US" sz="1000" b="1" u="none" strike="noStrike" dirty="0">
                          <a:solidFill>
                            <a:srgbClr val="000000"/>
                          </a:solidFill>
                          <a:effectLst/>
                        </a:rPr>
                        <a:t>Lapeer</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27.5%</a:t>
                      </a:r>
                    </a:p>
                  </a:txBody>
                  <a:tcPr marL="6350" marR="6350" marT="6350" marB="0" anchor="ctr"/>
                </a:tc>
                <a:extLst>
                  <a:ext uri="{0D108BD9-81ED-4DB2-BD59-A6C34878D82A}">
                    <a16:rowId xmlns:a16="http://schemas.microsoft.com/office/drawing/2014/main" val="2007313325"/>
                  </a:ext>
                </a:extLst>
              </a:tr>
              <a:tr h="147137">
                <a:tc>
                  <a:txBody>
                    <a:bodyPr/>
                    <a:lstStyle/>
                    <a:p>
                      <a:pPr algn="l" fontAlgn="b"/>
                      <a:r>
                        <a:rPr lang="en-US" sz="1000" b="1" u="none" strike="noStrike" dirty="0">
                          <a:solidFill>
                            <a:srgbClr val="FF0000"/>
                          </a:solidFill>
                          <a:effectLst/>
                        </a:rPr>
                        <a:t>Sanilac</a:t>
                      </a:r>
                      <a:endParaRPr lang="en-US" sz="1000" b="1" i="0" u="none" strike="noStrike" dirty="0">
                        <a:solidFill>
                          <a:srgbClr val="FF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FF0000"/>
                          </a:solidFill>
                          <a:effectLst/>
                          <a:latin typeface="+mn-lt"/>
                        </a:rPr>
                        <a:t>35.1%</a:t>
                      </a:r>
                    </a:p>
                  </a:txBody>
                  <a:tcPr marL="6350" marR="6350" marT="6350" marB="0" anchor="ctr"/>
                </a:tc>
                <a:extLst>
                  <a:ext uri="{0D108BD9-81ED-4DB2-BD59-A6C34878D82A}">
                    <a16:rowId xmlns:a16="http://schemas.microsoft.com/office/drawing/2014/main" val="1133646777"/>
                  </a:ext>
                </a:extLst>
              </a:tr>
              <a:tr h="147137">
                <a:tc>
                  <a:txBody>
                    <a:bodyPr/>
                    <a:lstStyle/>
                    <a:p>
                      <a:pPr algn="l" fontAlgn="b"/>
                      <a:r>
                        <a:rPr lang="en-US" sz="1000" b="1" u="none" strike="noStrike">
                          <a:solidFill>
                            <a:srgbClr val="000000"/>
                          </a:solidFill>
                          <a:effectLst/>
                        </a:rPr>
                        <a:t>Tuscola</a:t>
                      </a:r>
                      <a:endParaRPr lang="en-US" sz="1000" b="1"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23.6%</a:t>
                      </a:r>
                    </a:p>
                  </a:txBody>
                  <a:tcPr marL="6350" marR="6350" marT="6350" marB="0" anchor="ctr"/>
                </a:tc>
                <a:extLst>
                  <a:ext uri="{0D108BD9-81ED-4DB2-BD59-A6C34878D82A}">
                    <a16:rowId xmlns:a16="http://schemas.microsoft.com/office/drawing/2014/main" val="3006168540"/>
                  </a:ext>
                </a:extLst>
              </a:tr>
            </a:tbl>
          </a:graphicData>
        </a:graphic>
      </p:graphicFrame>
      <p:pic>
        <p:nvPicPr>
          <p:cNvPr id="8" name="Picture 7">
            <a:extLst>
              <a:ext uri="{FF2B5EF4-FFF2-40B4-BE49-F238E27FC236}">
                <a16:creationId xmlns:a16="http://schemas.microsoft.com/office/drawing/2014/main" id="{E0BDCC50-3DCB-330A-89D6-415E7D9AAEAD}"/>
              </a:ext>
            </a:extLst>
          </p:cNvPr>
          <p:cNvPicPr>
            <a:picLocks noChangeAspect="1"/>
          </p:cNvPicPr>
          <p:nvPr/>
        </p:nvPicPr>
        <p:blipFill>
          <a:blip r:embed="rId4"/>
          <a:stretch>
            <a:fillRect/>
          </a:stretch>
        </p:blipFill>
        <p:spPr>
          <a:xfrm>
            <a:off x="244651" y="365989"/>
            <a:ext cx="6305101" cy="2060627"/>
          </a:xfrm>
          <a:prstGeom prst="rect">
            <a:avLst/>
          </a:prstGeom>
        </p:spPr>
      </p:pic>
      <p:pic>
        <p:nvPicPr>
          <p:cNvPr id="9" name="Picture 8">
            <a:extLst>
              <a:ext uri="{FF2B5EF4-FFF2-40B4-BE49-F238E27FC236}">
                <a16:creationId xmlns:a16="http://schemas.microsoft.com/office/drawing/2014/main" id="{5655712F-D775-444A-57EA-10854BEA81AC}"/>
              </a:ext>
            </a:extLst>
          </p:cNvPr>
          <p:cNvPicPr>
            <a:picLocks noChangeAspect="1"/>
          </p:cNvPicPr>
          <p:nvPr/>
        </p:nvPicPr>
        <p:blipFill>
          <a:blip r:embed="rId5"/>
          <a:stretch>
            <a:fillRect/>
          </a:stretch>
        </p:blipFill>
        <p:spPr>
          <a:xfrm>
            <a:off x="3112791" y="3499835"/>
            <a:ext cx="5738510" cy="2621050"/>
          </a:xfrm>
          <a:prstGeom prst="rect">
            <a:avLst/>
          </a:prstGeom>
        </p:spPr>
      </p:pic>
    </p:spTree>
    <p:extLst>
      <p:ext uri="{BB962C8B-B14F-4D97-AF65-F5344CB8AC3E}">
        <p14:creationId xmlns:p14="http://schemas.microsoft.com/office/powerpoint/2010/main" val="14168954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9ECDD5C-152A-4CC7-8333-0F367B3A62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4" name="Picture 13">
            <a:extLst>
              <a:ext uri="{FF2B5EF4-FFF2-40B4-BE49-F238E27FC236}">
                <a16:creationId xmlns:a16="http://schemas.microsoft.com/office/drawing/2014/main" id="{7F5C92A3-369B-43F3-BDCE-E560B1B0EC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6" name="Oval 15">
            <a:extLst>
              <a:ext uri="{FF2B5EF4-FFF2-40B4-BE49-F238E27FC236}">
                <a16:creationId xmlns:a16="http://schemas.microsoft.com/office/drawing/2014/main" id="{AEBE9F1A-B38D-446E-83AE-14B17CE77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8" name="Picture 17">
            <a:extLst>
              <a:ext uri="{FF2B5EF4-FFF2-40B4-BE49-F238E27FC236}">
                <a16:creationId xmlns:a16="http://schemas.microsoft.com/office/drawing/2014/main" id="{915B5014-A7EC-4BA6-9C83-8840CF81DB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20" name="Picture 19">
            <a:extLst>
              <a:ext uri="{FF2B5EF4-FFF2-40B4-BE49-F238E27FC236}">
                <a16:creationId xmlns:a16="http://schemas.microsoft.com/office/drawing/2014/main" id="{022C43AB-86D7-420D-8AD7-DC0A15FDD0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22" name="Rectangle 21">
            <a:extLst>
              <a:ext uri="{FF2B5EF4-FFF2-40B4-BE49-F238E27FC236}">
                <a16:creationId xmlns:a16="http://schemas.microsoft.com/office/drawing/2014/main" id="{5E3EB826-A471-488F-9E8A-D65528A3C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3">
            <a:extLst>
              <a:ext uri="{FF2B5EF4-FFF2-40B4-BE49-F238E27FC236}">
                <a16:creationId xmlns:a16="http://schemas.microsoft.com/office/drawing/2014/main" id="{D85D5AA8-773B-469A-8802-9645A4DC9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C75AF42C-C556-454E-B2D3-2C917CB812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15" name="Table 14">
            <a:extLst>
              <a:ext uri="{FF2B5EF4-FFF2-40B4-BE49-F238E27FC236}">
                <a16:creationId xmlns:a16="http://schemas.microsoft.com/office/drawing/2014/main" id="{409F4D32-2F53-4F0D-9E55-B05882C9E62D}"/>
              </a:ext>
            </a:extLst>
          </p:cNvPr>
          <p:cNvGraphicFramePr>
            <a:graphicFrameLocks noGrp="1"/>
          </p:cNvGraphicFramePr>
          <p:nvPr>
            <p:extLst>
              <p:ext uri="{D42A27DB-BD31-4B8C-83A1-F6EECF244321}">
                <p14:modId xmlns:p14="http://schemas.microsoft.com/office/powerpoint/2010/main" val="3302817350"/>
              </p:ext>
            </p:extLst>
          </p:nvPr>
        </p:nvGraphicFramePr>
        <p:xfrm>
          <a:off x="380188" y="5858780"/>
          <a:ext cx="8606650" cy="762001"/>
        </p:xfrm>
        <a:graphic>
          <a:graphicData uri="http://schemas.openxmlformats.org/drawingml/2006/table">
            <a:tbl>
              <a:tblPr/>
              <a:tblGrid>
                <a:gridCol w="8606650">
                  <a:extLst>
                    <a:ext uri="{9D8B030D-6E8A-4147-A177-3AD203B41FA5}">
                      <a16:colId xmlns:a16="http://schemas.microsoft.com/office/drawing/2014/main" val="1828148940"/>
                    </a:ext>
                  </a:extLst>
                </a:gridCol>
              </a:tblGrid>
              <a:tr h="199384">
                <a:tc>
                  <a:txBody>
                    <a:bodyPr/>
                    <a:lstStyle/>
                    <a:p>
                      <a:pPr algn="l" fontAlgn="ctr"/>
                      <a:r>
                        <a:rPr lang="en-US" sz="1100" b="0" i="0" u="none" strike="noStrike" dirty="0">
                          <a:solidFill>
                            <a:schemeClr val="tx1"/>
                          </a:solidFill>
                          <a:effectLst/>
                          <a:latin typeface="Calibri" panose="020F0502020204030204" pitchFamily="34" charset="0"/>
                        </a:rPr>
                        <a:t>Michigan Profile for Health Youth</a:t>
                      </a:r>
                    </a:p>
                  </a:txBody>
                  <a:tcPr marL="0" marR="0" marT="0" marB="0" anchor="ctr">
                    <a:lnL>
                      <a:noFill/>
                    </a:lnL>
                    <a:lnR>
                      <a:noFill/>
                    </a:lnR>
                    <a:lnT>
                      <a:noFill/>
                    </a:lnT>
                    <a:lnB>
                      <a:noFill/>
                    </a:lnB>
                  </a:tcPr>
                </a:tc>
                <a:extLst>
                  <a:ext uri="{0D108BD9-81ED-4DB2-BD59-A6C34878D82A}">
                    <a16:rowId xmlns:a16="http://schemas.microsoft.com/office/drawing/2014/main" val="3098062336"/>
                  </a:ext>
                </a:extLst>
              </a:tr>
              <a:tr h="380643">
                <a:tc>
                  <a:txBody>
                    <a:bodyPr/>
                    <a:lstStyle/>
                    <a:p>
                      <a:pPr algn="l" fontAlgn="b"/>
                      <a:r>
                        <a:rPr lang="en-US" sz="1000" b="0" i="0" u="sng" strike="noStrike" dirty="0">
                          <a:solidFill>
                            <a:schemeClr val="tx1"/>
                          </a:solidFill>
                          <a:effectLst/>
                          <a:latin typeface="Arial" panose="020B0604020202020204" pitchFamily="34" charset="0"/>
                          <a:hlinkClick r:id="rId7">
                            <a:extLst>
                              <a:ext uri="{A12FA001-AC4F-418D-AE19-62706E023703}">
                                <ahyp:hlinkClr xmlns:ahyp="http://schemas.microsoft.com/office/drawing/2018/hyperlinkcolor" val="tx"/>
                              </a:ext>
                            </a:extLst>
                          </a:hlinkClick>
                        </a:rPr>
                        <a:t>https://mdoe.state.mi.us/schoolhealthsurveys/ExternalReports/CountyReportGeneration.aspx</a:t>
                      </a:r>
                      <a:endParaRPr lang="en-US" sz="1000" b="0" i="0" u="sng" strike="noStrike" dirty="0">
                        <a:solidFill>
                          <a:schemeClr val="tx1"/>
                        </a:solidFill>
                        <a:effectLst/>
                        <a:latin typeface="Arial" panose="020B0604020202020204" pitchFamily="34" charset="0"/>
                      </a:endParaRPr>
                    </a:p>
                    <a:p>
                      <a:pPr marL="0" marR="0" lvl="0" indent="0" algn="l" defTabSz="457207" rtl="0" eaLnBrk="1" fontAlgn="b"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Calibri" panose="020F0502020204030204" pitchFamily="34" charset="0"/>
                        </a:rPr>
                        <a:t>Data not available for Michigan, Lapeer. No data available for Sanilac for 2014, 2016 and 2022.</a:t>
                      </a:r>
                    </a:p>
                  </a:txBody>
                  <a:tcPr marL="0" marR="0" marT="0" marB="0" anchor="b">
                    <a:lnL>
                      <a:noFill/>
                    </a:lnL>
                    <a:lnR>
                      <a:noFill/>
                    </a:lnR>
                    <a:lnT>
                      <a:noFill/>
                    </a:lnT>
                    <a:lnB>
                      <a:noFill/>
                    </a:lnB>
                  </a:tcPr>
                </a:tc>
                <a:extLst>
                  <a:ext uri="{0D108BD9-81ED-4DB2-BD59-A6C34878D82A}">
                    <a16:rowId xmlns:a16="http://schemas.microsoft.com/office/drawing/2014/main" val="1601164526"/>
                  </a:ext>
                </a:extLst>
              </a:tr>
              <a:tr h="181974">
                <a:tc>
                  <a:txBody>
                    <a:bodyPr/>
                    <a:lstStyle/>
                    <a:p>
                      <a:pPr algn="l" fontAlgn="b"/>
                      <a:r>
                        <a:rPr lang="en-US" sz="1000" b="0" i="0" u="none" strike="noStrike" dirty="0">
                          <a:solidFill>
                            <a:schemeClr val="tx1"/>
                          </a:solidFill>
                          <a:effectLst/>
                          <a:latin typeface="Arial" panose="020B0604020202020204" pitchFamily="34" charset="0"/>
                        </a:rPr>
                        <a:t>Due to COVID 19 and school closures some schools administered the survey in 2020 and some in 2021.  Results are being combined.</a:t>
                      </a:r>
                    </a:p>
                  </a:txBody>
                  <a:tcPr marL="0" marR="0" marT="0" marB="0" anchor="b">
                    <a:lnL>
                      <a:noFill/>
                    </a:lnL>
                    <a:lnR>
                      <a:noFill/>
                    </a:lnR>
                    <a:lnT>
                      <a:noFill/>
                    </a:lnT>
                    <a:lnB>
                      <a:noFill/>
                    </a:lnB>
                  </a:tcPr>
                </a:tc>
                <a:extLst>
                  <a:ext uri="{0D108BD9-81ED-4DB2-BD59-A6C34878D82A}">
                    <a16:rowId xmlns:a16="http://schemas.microsoft.com/office/drawing/2014/main" val="60707552"/>
                  </a:ext>
                </a:extLst>
              </a:tr>
            </a:tbl>
          </a:graphicData>
        </a:graphic>
      </p:graphicFrame>
      <p:pic>
        <p:nvPicPr>
          <p:cNvPr id="2" name="Picture 1">
            <a:extLst>
              <a:ext uri="{FF2B5EF4-FFF2-40B4-BE49-F238E27FC236}">
                <a16:creationId xmlns:a16="http://schemas.microsoft.com/office/drawing/2014/main" id="{75B25137-7F64-8602-645F-E83F4404C276}"/>
              </a:ext>
            </a:extLst>
          </p:cNvPr>
          <p:cNvPicPr>
            <a:picLocks noChangeAspect="1"/>
          </p:cNvPicPr>
          <p:nvPr/>
        </p:nvPicPr>
        <p:blipFill>
          <a:blip r:embed="rId8"/>
          <a:stretch>
            <a:fillRect/>
          </a:stretch>
        </p:blipFill>
        <p:spPr>
          <a:xfrm>
            <a:off x="248252" y="317617"/>
            <a:ext cx="8647493" cy="2714380"/>
          </a:xfrm>
          <a:prstGeom prst="rect">
            <a:avLst/>
          </a:prstGeom>
        </p:spPr>
      </p:pic>
      <p:pic>
        <p:nvPicPr>
          <p:cNvPr id="3" name="Picture 2">
            <a:extLst>
              <a:ext uri="{FF2B5EF4-FFF2-40B4-BE49-F238E27FC236}">
                <a16:creationId xmlns:a16="http://schemas.microsoft.com/office/drawing/2014/main" id="{49612CC3-6A57-57AB-4E4B-3C20674A646A}"/>
              </a:ext>
            </a:extLst>
          </p:cNvPr>
          <p:cNvPicPr>
            <a:picLocks noChangeAspect="1"/>
          </p:cNvPicPr>
          <p:nvPr/>
        </p:nvPicPr>
        <p:blipFill>
          <a:blip r:embed="rId9"/>
          <a:stretch>
            <a:fillRect/>
          </a:stretch>
        </p:blipFill>
        <p:spPr>
          <a:xfrm>
            <a:off x="248252" y="3024707"/>
            <a:ext cx="8647492" cy="2732145"/>
          </a:xfrm>
          <a:prstGeom prst="rect">
            <a:avLst/>
          </a:prstGeom>
        </p:spPr>
      </p:pic>
    </p:spTree>
    <p:extLst>
      <p:ext uri="{BB962C8B-B14F-4D97-AF65-F5344CB8AC3E}">
        <p14:creationId xmlns:p14="http://schemas.microsoft.com/office/powerpoint/2010/main" val="38121035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graphicFrame>
        <p:nvGraphicFramePr>
          <p:cNvPr id="14" name="Table 13">
            <a:extLst>
              <a:ext uri="{FF2B5EF4-FFF2-40B4-BE49-F238E27FC236}">
                <a16:creationId xmlns:a16="http://schemas.microsoft.com/office/drawing/2014/main" id="{74786A95-E0A9-4343-A1B6-6698CD027581}"/>
              </a:ext>
            </a:extLst>
          </p:cNvPr>
          <p:cNvGraphicFramePr>
            <a:graphicFrameLocks noGrp="1"/>
          </p:cNvGraphicFramePr>
          <p:nvPr>
            <p:extLst>
              <p:ext uri="{D42A27DB-BD31-4B8C-83A1-F6EECF244321}">
                <p14:modId xmlns:p14="http://schemas.microsoft.com/office/powerpoint/2010/main" val="3522515938"/>
              </p:ext>
            </p:extLst>
          </p:nvPr>
        </p:nvGraphicFramePr>
        <p:xfrm>
          <a:off x="447978" y="5622100"/>
          <a:ext cx="8000405" cy="649605"/>
        </p:xfrm>
        <a:graphic>
          <a:graphicData uri="http://schemas.openxmlformats.org/drawingml/2006/table">
            <a:tbl>
              <a:tblPr/>
              <a:tblGrid>
                <a:gridCol w="8000405">
                  <a:extLst>
                    <a:ext uri="{9D8B030D-6E8A-4147-A177-3AD203B41FA5}">
                      <a16:colId xmlns:a16="http://schemas.microsoft.com/office/drawing/2014/main" val="1828148940"/>
                    </a:ext>
                  </a:extLst>
                </a:gridCol>
              </a:tblGrid>
              <a:tr h="161925">
                <a:tc>
                  <a:txBody>
                    <a:bodyPr/>
                    <a:lstStyle/>
                    <a:p>
                      <a:pPr algn="l" fontAlgn="ctr"/>
                      <a:r>
                        <a:rPr lang="en-US" sz="1100" b="0" i="0" u="none" strike="noStrike" dirty="0">
                          <a:solidFill>
                            <a:schemeClr val="tx1"/>
                          </a:solidFill>
                          <a:effectLst/>
                          <a:latin typeface="Calibri" panose="020F0502020204030204" pitchFamily="34" charset="0"/>
                        </a:rPr>
                        <a:t>Michigan Profile for Health Youth</a:t>
                      </a:r>
                    </a:p>
                  </a:txBody>
                  <a:tcPr marL="0" marR="0" marT="0" marB="0" anchor="ctr">
                    <a:lnL>
                      <a:noFill/>
                    </a:lnL>
                    <a:lnR>
                      <a:noFill/>
                    </a:lnR>
                    <a:lnT>
                      <a:noFill/>
                    </a:lnT>
                    <a:lnB>
                      <a:noFill/>
                    </a:lnB>
                  </a:tcPr>
                </a:tc>
                <a:extLst>
                  <a:ext uri="{0D108BD9-81ED-4DB2-BD59-A6C34878D82A}">
                    <a16:rowId xmlns:a16="http://schemas.microsoft.com/office/drawing/2014/main" val="3098062336"/>
                  </a:ext>
                </a:extLst>
              </a:tr>
              <a:tr h="175854">
                <a:tc>
                  <a:txBody>
                    <a:bodyPr/>
                    <a:lstStyle/>
                    <a:p>
                      <a:pPr algn="l" fontAlgn="b"/>
                      <a:r>
                        <a:rPr lang="en-US" sz="1000" b="0" i="0" u="sng" strike="noStrike" dirty="0">
                          <a:solidFill>
                            <a:schemeClr val="tx1"/>
                          </a:solidFill>
                          <a:effectLst/>
                          <a:latin typeface="Arial" panose="020B0604020202020204" pitchFamily="34" charset="0"/>
                          <a:hlinkClick r:id="rId3">
                            <a:extLst>
                              <a:ext uri="{A12FA001-AC4F-418D-AE19-62706E023703}">
                                <ahyp:hlinkClr xmlns:ahyp="http://schemas.microsoft.com/office/drawing/2018/hyperlinkcolor" val="tx"/>
                              </a:ext>
                            </a:extLst>
                          </a:hlinkClick>
                        </a:rPr>
                        <a:t>https://mdoe.state.mi.us/schoolhealthsurveys/ExternalReports/CountyReportGeneration.aspx</a:t>
                      </a:r>
                      <a:endParaRPr lang="en-US" sz="1000" b="0" i="0" u="sng" strike="noStrike" dirty="0">
                        <a:solidFill>
                          <a:schemeClr val="tx1"/>
                        </a:solidFill>
                        <a:effectLst/>
                        <a:latin typeface="Arial" panose="020B0604020202020204" pitchFamily="34" charset="0"/>
                      </a:endParaRPr>
                    </a:p>
                    <a:p>
                      <a:pPr marL="0" marR="0" lvl="0" indent="0" algn="l" defTabSz="457207" rtl="0" eaLnBrk="1" fontAlgn="b"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Calibri" panose="020F0502020204030204" pitchFamily="34" charset="0"/>
                        </a:rPr>
                        <a:t>Data not available for Michigan, Lapeer. No data available for Sanilac for 2014, 2016 and 2022.</a:t>
                      </a:r>
                    </a:p>
                  </a:txBody>
                  <a:tcPr marL="0" marR="0" marT="0" marB="0" anchor="b">
                    <a:lnL>
                      <a:noFill/>
                    </a:lnL>
                    <a:lnR>
                      <a:noFill/>
                    </a:lnR>
                    <a:lnT>
                      <a:noFill/>
                    </a:lnT>
                    <a:lnB>
                      <a:noFill/>
                    </a:lnB>
                  </a:tcPr>
                </a:tc>
                <a:extLst>
                  <a:ext uri="{0D108BD9-81ED-4DB2-BD59-A6C34878D82A}">
                    <a16:rowId xmlns:a16="http://schemas.microsoft.com/office/drawing/2014/main" val="1601164526"/>
                  </a:ext>
                </a:extLst>
              </a:tr>
              <a:tr h="161925">
                <a:tc>
                  <a:txBody>
                    <a:bodyPr/>
                    <a:lstStyle/>
                    <a:p>
                      <a:pPr algn="l" fontAlgn="b"/>
                      <a:r>
                        <a:rPr lang="en-US" sz="1000" b="0" i="0" u="none" strike="noStrike" dirty="0">
                          <a:solidFill>
                            <a:schemeClr val="tx1"/>
                          </a:solidFill>
                          <a:effectLst/>
                          <a:latin typeface="Arial" panose="020B0604020202020204" pitchFamily="34" charset="0"/>
                        </a:rPr>
                        <a:t>Due to COVID 19 and school closures some schools administered the survey in 2020 and some in 2021.  Results are being combined.</a:t>
                      </a:r>
                    </a:p>
                  </a:txBody>
                  <a:tcPr marL="0" marR="0" marT="0" marB="0" anchor="b">
                    <a:lnL>
                      <a:noFill/>
                    </a:lnL>
                    <a:lnR>
                      <a:noFill/>
                    </a:lnR>
                    <a:lnT>
                      <a:noFill/>
                    </a:lnT>
                    <a:lnB>
                      <a:noFill/>
                    </a:lnB>
                  </a:tcPr>
                </a:tc>
                <a:extLst>
                  <a:ext uri="{0D108BD9-81ED-4DB2-BD59-A6C34878D82A}">
                    <a16:rowId xmlns:a16="http://schemas.microsoft.com/office/drawing/2014/main" val="60707552"/>
                  </a:ext>
                </a:extLst>
              </a:tr>
            </a:tbl>
          </a:graphicData>
        </a:graphic>
      </p:graphicFrame>
      <p:pic>
        <p:nvPicPr>
          <p:cNvPr id="3" name="Picture 2">
            <a:extLst>
              <a:ext uri="{FF2B5EF4-FFF2-40B4-BE49-F238E27FC236}">
                <a16:creationId xmlns:a16="http://schemas.microsoft.com/office/drawing/2014/main" id="{A4EF6709-4019-61CD-1556-AF6D66FF4E7F}"/>
              </a:ext>
            </a:extLst>
          </p:cNvPr>
          <p:cNvPicPr>
            <a:picLocks noChangeAspect="1"/>
          </p:cNvPicPr>
          <p:nvPr/>
        </p:nvPicPr>
        <p:blipFill>
          <a:blip r:embed="rId4"/>
          <a:stretch>
            <a:fillRect/>
          </a:stretch>
        </p:blipFill>
        <p:spPr>
          <a:xfrm>
            <a:off x="493844" y="231300"/>
            <a:ext cx="5102794" cy="2597121"/>
          </a:xfrm>
          <a:prstGeom prst="rect">
            <a:avLst/>
          </a:prstGeom>
        </p:spPr>
      </p:pic>
      <p:pic>
        <p:nvPicPr>
          <p:cNvPr id="6" name="Picture 5">
            <a:extLst>
              <a:ext uri="{FF2B5EF4-FFF2-40B4-BE49-F238E27FC236}">
                <a16:creationId xmlns:a16="http://schemas.microsoft.com/office/drawing/2014/main" id="{D485E9EF-4F31-1FD2-7F97-E5B8707334C3}"/>
              </a:ext>
            </a:extLst>
          </p:cNvPr>
          <p:cNvPicPr>
            <a:picLocks noChangeAspect="1"/>
          </p:cNvPicPr>
          <p:nvPr/>
        </p:nvPicPr>
        <p:blipFill>
          <a:blip r:embed="rId5"/>
          <a:stretch>
            <a:fillRect/>
          </a:stretch>
        </p:blipFill>
        <p:spPr>
          <a:xfrm>
            <a:off x="3593228" y="2950773"/>
            <a:ext cx="5102794" cy="2719052"/>
          </a:xfrm>
          <a:prstGeom prst="rect">
            <a:avLst/>
          </a:prstGeom>
        </p:spPr>
      </p:pic>
    </p:spTree>
    <p:extLst>
      <p:ext uri="{BB962C8B-B14F-4D97-AF65-F5344CB8AC3E}">
        <p14:creationId xmlns:p14="http://schemas.microsoft.com/office/powerpoint/2010/main" val="13986221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96A5DE2-7B59-4F68-940D-BE6418495D73}"/>
              </a:ext>
            </a:extLst>
          </p:cNvPr>
          <p:cNvGraphicFramePr>
            <a:graphicFrameLocks noGrp="1"/>
          </p:cNvGraphicFramePr>
          <p:nvPr>
            <p:extLst>
              <p:ext uri="{D42A27DB-BD31-4B8C-83A1-F6EECF244321}">
                <p14:modId xmlns:p14="http://schemas.microsoft.com/office/powerpoint/2010/main" val="3689066735"/>
              </p:ext>
            </p:extLst>
          </p:nvPr>
        </p:nvGraphicFramePr>
        <p:xfrm>
          <a:off x="316675" y="6021365"/>
          <a:ext cx="6485569" cy="516255"/>
        </p:xfrm>
        <a:graphic>
          <a:graphicData uri="http://schemas.openxmlformats.org/drawingml/2006/table">
            <a:tbl>
              <a:tblPr/>
              <a:tblGrid>
                <a:gridCol w="6485569">
                  <a:extLst>
                    <a:ext uri="{9D8B030D-6E8A-4147-A177-3AD203B41FA5}">
                      <a16:colId xmlns:a16="http://schemas.microsoft.com/office/drawing/2014/main" val="1887867530"/>
                    </a:ext>
                  </a:extLst>
                </a:gridCol>
              </a:tblGrid>
              <a:tr h="152400">
                <a:tc>
                  <a:txBody>
                    <a:bodyPr/>
                    <a:lstStyle/>
                    <a:p>
                      <a:pPr algn="l" fontAlgn="b"/>
                      <a:r>
                        <a:rPr lang="en-US" sz="1100" b="0" i="0" u="none" strike="noStrike" dirty="0">
                          <a:solidFill>
                            <a:schemeClr val="tx1"/>
                          </a:solidFill>
                          <a:effectLst/>
                          <a:latin typeface="Arial" panose="020B0604020202020204" pitchFamily="34" charset="0"/>
                          <a:cs typeface="Arial" panose="020B0604020202020204" pitchFamily="34" charset="0"/>
                        </a:rPr>
                        <a:t>Michigan Department of Health and Human Services (Data suppressed for Huron due to denominator &lt;50 and/or relative standard error &gt;30% in 2021-2023)</a:t>
                      </a:r>
                    </a:p>
                  </a:txBody>
                  <a:tcPr marL="0" marR="0" marT="0" marB="0" anchor="b">
                    <a:lnL>
                      <a:noFill/>
                    </a:lnL>
                    <a:lnR>
                      <a:noFill/>
                    </a:lnR>
                    <a:lnT>
                      <a:noFill/>
                    </a:lnT>
                    <a:lnB>
                      <a:noFill/>
                    </a:lnB>
                  </a:tcPr>
                </a:tc>
                <a:extLst>
                  <a:ext uri="{0D108BD9-81ED-4DB2-BD59-A6C34878D82A}">
                    <a16:rowId xmlns:a16="http://schemas.microsoft.com/office/drawing/2014/main" val="199345699"/>
                  </a:ext>
                </a:extLst>
              </a:tr>
              <a:tr h="180975">
                <a:tc>
                  <a:txBody>
                    <a:bodyPr/>
                    <a:lstStyle/>
                    <a:p>
                      <a:pPr algn="l" fontAlgn="b"/>
                      <a:r>
                        <a:rPr lang="en-US" sz="1100" b="0" i="0" u="sng" strike="noStrike" dirty="0">
                          <a:solidFill>
                            <a:schemeClr val="tx1"/>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http://www.michigan.gov/mdhhs/0,5885,7-339-71550_5104_5279_39424-134707--,00.html</a:t>
                      </a:r>
                      <a:endParaRPr lang="en-US" sz="1100" b="0" i="0" u="sng" strike="noStrike" dirty="0">
                        <a:solidFill>
                          <a:schemeClr val="tx1"/>
                        </a:solidFill>
                        <a:effectLst/>
                        <a:latin typeface="Arial" panose="020B0604020202020204" pitchFamily="34" charset="0"/>
                        <a:cs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141021222"/>
                  </a:ext>
                </a:extLst>
              </a:tr>
            </a:tbl>
          </a:graphicData>
        </a:graphic>
      </p:graphicFrame>
      <p:graphicFrame>
        <p:nvGraphicFramePr>
          <p:cNvPr id="3" name="Table 2">
            <a:extLst>
              <a:ext uri="{FF2B5EF4-FFF2-40B4-BE49-F238E27FC236}">
                <a16:creationId xmlns:a16="http://schemas.microsoft.com/office/drawing/2014/main" id="{59076915-0098-6483-924F-43235C802B29}"/>
              </a:ext>
            </a:extLst>
          </p:cNvPr>
          <p:cNvGraphicFramePr>
            <a:graphicFrameLocks noGrp="1"/>
          </p:cNvGraphicFramePr>
          <p:nvPr>
            <p:extLst>
              <p:ext uri="{D42A27DB-BD31-4B8C-83A1-F6EECF244321}">
                <p14:modId xmlns:p14="http://schemas.microsoft.com/office/powerpoint/2010/main" val="2169126220"/>
              </p:ext>
            </p:extLst>
          </p:nvPr>
        </p:nvGraphicFramePr>
        <p:xfrm>
          <a:off x="5754919" y="4535279"/>
          <a:ext cx="2644322" cy="1206500"/>
        </p:xfrm>
        <a:graphic>
          <a:graphicData uri="http://schemas.openxmlformats.org/drawingml/2006/table">
            <a:tbl>
              <a:tblPr>
                <a:tableStyleId>{5C22544A-7EE6-4342-B048-85BDC9FD1C3A}</a:tableStyleId>
              </a:tblPr>
              <a:tblGrid>
                <a:gridCol w="1469068">
                  <a:extLst>
                    <a:ext uri="{9D8B030D-6E8A-4147-A177-3AD203B41FA5}">
                      <a16:colId xmlns:a16="http://schemas.microsoft.com/office/drawing/2014/main" val="1817306465"/>
                    </a:ext>
                  </a:extLst>
                </a:gridCol>
                <a:gridCol w="1175254">
                  <a:extLst>
                    <a:ext uri="{9D8B030D-6E8A-4147-A177-3AD203B41FA5}">
                      <a16:colId xmlns:a16="http://schemas.microsoft.com/office/drawing/2014/main" val="3254483844"/>
                    </a:ext>
                  </a:extLst>
                </a:gridCol>
              </a:tblGrid>
              <a:tr h="156816">
                <a:tc gridSpan="2">
                  <a:txBody>
                    <a:bodyPr/>
                    <a:lstStyle/>
                    <a:p>
                      <a:pPr algn="ctr" fontAlgn="ctr"/>
                      <a:r>
                        <a:rPr lang="en-US" sz="1000" b="1" i="0" u="none" strike="noStrike" dirty="0">
                          <a:solidFill>
                            <a:srgbClr val="000000"/>
                          </a:solidFill>
                          <a:effectLst/>
                          <a:latin typeface="Arial" panose="020B0604020202020204" pitchFamily="34" charset="0"/>
                        </a:rPr>
                        <a:t>% of Adults engaged in Smoking</a:t>
                      </a:r>
                    </a:p>
                  </a:txBody>
                  <a:tcPr marL="6350" marR="6350" marT="6350" marB="0" anchor="ctr"/>
                </a:tc>
                <a:tc hMerge="1">
                  <a:txBody>
                    <a:bodyPr/>
                    <a:lstStyle/>
                    <a:p>
                      <a:endParaRPr lang="en-US"/>
                    </a:p>
                  </a:txBody>
                  <a:tcPr/>
                </a:tc>
                <a:extLst>
                  <a:ext uri="{0D108BD9-81ED-4DB2-BD59-A6C34878D82A}">
                    <a16:rowId xmlns:a16="http://schemas.microsoft.com/office/drawing/2014/main" val="3958866165"/>
                  </a:ext>
                </a:extLst>
              </a:tr>
              <a:tr h="158155">
                <a:tc>
                  <a:txBody>
                    <a:bodyPr/>
                    <a:lstStyle/>
                    <a:p>
                      <a:pPr algn="l" fontAlgn="b"/>
                      <a:r>
                        <a:rPr lang="en-US" sz="1000" b="1" u="none" strike="noStrike" dirty="0">
                          <a:solidFill>
                            <a:srgbClr val="000000"/>
                          </a:solidFill>
                          <a:effectLst/>
                        </a:rPr>
                        <a:t> </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u="none" strike="noStrike" dirty="0">
                          <a:solidFill>
                            <a:srgbClr val="000000"/>
                          </a:solidFill>
                          <a:effectLst/>
                          <a:latin typeface="+mn-lt"/>
                        </a:rPr>
                        <a:t>2021-2023</a:t>
                      </a:r>
                      <a:endParaRPr lang="en-US" sz="1000" b="1"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1823257740"/>
                  </a:ext>
                </a:extLst>
              </a:tr>
              <a:tr h="177800">
                <a:tc>
                  <a:txBody>
                    <a:bodyPr/>
                    <a:lstStyle/>
                    <a:p>
                      <a:pPr algn="l" fontAlgn="b"/>
                      <a:r>
                        <a:rPr lang="en-US" sz="1000" b="1" u="none" strike="noStrike" dirty="0">
                          <a:solidFill>
                            <a:srgbClr val="000000"/>
                          </a:solidFill>
                          <a:effectLst/>
                        </a:rPr>
                        <a:t>Michigan</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15.3%</a:t>
                      </a:r>
                    </a:p>
                  </a:txBody>
                  <a:tcPr marL="6350" marR="6350" marT="6350" marB="0" anchor="ctr"/>
                </a:tc>
                <a:extLst>
                  <a:ext uri="{0D108BD9-81ED-4DB2-BD59-A6C34878D82A}">
                    <a16:rowId xmlns:a16="http://schemas.microsoft.com/office/drawing/2014/main" val="1908581101"/>
                  </a:ext>
                </a:extLst>
              </a:tr>
              <a:tr h="177800">
                <a:tc>
                  <a:txBody>
                    <a:bodyPr/>
                    <a:lstStyle/>
                    <a:p>
                      <a:pPr algn="l" fontAlgn="b"/>
                      <a:r>
                        <a:rPr lang="en-US" sz="1000" b="1" u="none" strike="noStrike" dirty="0">
                          <a:solidFill>
                            <a:srgbClr val="000000"/>
                          </a:solidFill>
                          <a:effectLst/>
                        </a:rPr>
                        <a:t>Huron</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a:t>
                      </a:r>
                    </a:p>
                  </a:txBody>
                  <a:tcPr marL="6350" marR="6350" marT="6350" marB="0" anchor="ctr"/>
                </a:tc>
                <a:extLst>
                  <a:ext uri="{0D108BD9-81ED-4DB2-BD59-A6C34878D82A}">
                    <a16:rowId xmlns:a16="http://schemas.microsoft.com/office/drawing/2014/main" val="3611130165"/>
                  </a:ext>
                </a:extLst>
              </a:tr>
              <a:tr h="177800">
                <a:tc>
                  <a:txBody>
                    <a:bodyPr/>
                    <a:lstStyle/>
                    <a:p>
                      <a:pPr algn="l" fontAlgn="b"/>
                      <a:r>
                        <a:rPr lang="en-US" sz="1000" b="1" u="none" strike="noStrike" dirty="0">
                          <a:solidFill>
                            <a:srgbClr val="000000"/>
                          </a:solidFill>
                          <a:effectLst/>
                        </a:rPr>
                        <a:t>Lapeer</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15.9%</a:t>
                      </a:r>
                    </a:p>
                  </a:txBody>
                  <a:tcPr marL="6350" marR="6350" marT="6350" marB="0" anchor="ctr"/>
                </a:tc>
                <a:extLst>
                  <a:ext uri="{0D108BD9-81ED-4DB2-BD59-A6C34878D82A}">
                    <a16:rowId xmlns:a16="http://schemas.microsoft.com/office/drawing/2014/main" val="2026794659"/>
                  </a:ext>
                </a:extLst>
              </a:tr>
              <a:tr h="177800">
                <a:tc>
                  <a:txBody>
                    <a:bodyPr/>
                    <a:lstStyle/>
                    <a:p>
                      <a:pPr algn="l" fontAlgn="b"/>
                      <a:r>
                        <a:rPr lang="en-US" sz="1000" b="1" u="none" strike="noStrike" dirty="0">
                          <a:solidFill>
                            <a:srgbClr val="FF0000"/>
                          </a:solidFill>
                          <a:effectLst/>
                        </a:rPr>
                        <a:t>Sanilac</a:t>
                      </a:r>
                      <a:endParaRPr lang="en-US" sz="1000" b="1" i="0" u="none" strike="noStrike" dirty="0">
                        <a:solidFill>
                          <a:srgbClr val="FF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FF0000"/>
                          </a:solidFill>
                          <a:effectLst/>
                          <a:latin typeface="+mn-lt"/>
                        </a:rPr>
                        <a:t>17.9%</a:t>
                      </a:r>
                    </a:p>
                  </a:txBody>
                  <a:tcPr marL="6350" marR="6350" marT="6350" marB="0" anchor="ctr"/>
                </a:tc>
                <a:extLst>
                  <a:ext uri="{0D108BD9-81ED-4DB2-BD59-A6C34878D82A}">
                    <a16:rowId xmlns:a16="http://schemas.microsoft.com/office/drawing/2014/main" val="904397635"/>
                  </a:ext>
                </a:extLst>
              </a:tr>
              <a:tr h="177800">
                <a:tc>
                  <a:txBody>
                    <a:bodyPr/>
                    <a:lstStyle/>
                    <a:p>
                      <a:pPr algn="l" fontAlgn="b"/>
                      <a:r>
                        <a:rPr lang="en-US" sz="1000" b="1" u="none" strike="noStrike">
                          <a:solidFill>
                            <a:srgbClr val="000000"/>
                          </a:solidFill>
                          <a:effectLst/>
                        </a:rPr>
                        <a:t>Tuscola</a:t>
                      </a:r>
                      <a:endParaRPr lang="en-US" sz="1000" b="1"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24.6%</a:t>
                      </a:r>
                    </a:p>
                  </a:txBody>
                  <a:tcPr marL="6350" marR="6350" marT="6350" marB="0" anchor="ctr"/>
                </a:tc>
                <a:extLst>
                  <a:ext uri="{0D108BD9-81ED-4DB2-BD59-A6C34878D82A}">
                    <a16:rowId xmlns:a16="http://schemas.microsoft.com/office/drawing/2014/main" val="3472988508"/>
                  </a:ext>
                </a:extLst>
              </a:tr>
            </a:tbl>
          </a:graphicData>
        </a:graphic>
      </p:graphicFrame>
      <p:pic>
        <p:nvPicPr>
          <p:cNvPr id="4" name="Picture 3">
            <a:extLst>
              <a:ext uri="{FF2B5EF4-FFF2-40B4-BE49-F238E27FC236}">
                <a16:creationId xmlns:a16="http://schemas.microsoft.com/office/drawing/2014/main" id="{8218A74B-6373-FC7C-C62D-79B8521460B0}"/>
              </a:ext>
            </a:extLst>
          </p:cNvPr>
          <p:cNvPicPr>
            <a:picLocks noChangeAspect="1"/>
          </p:cNvPicPr>
          <p:nvPr/>
        </p:nvPicPr>
        <p:blipFill>
          <a:blip r:embed="rId3"/>
          <a:stretch>
            <a:fillRect/>
          </a:stretch>
        </p:blipFill>
        <p:spPr>
          <a:xfrm>
            <a:off x="443341" y="414248"/>
            <a:ext cx="7012535" cy="3833733"/>
          </a:xfrm>
          <a:prstGeom prst="rect">
            <a:avLst/>
          </a:prstGeom>
        </p:spPr>
      </p:pic>
    </p:spTree>
    <p:extLst>
      <p:ext uri="{BB962C8B-B14F-4D97-AF65-F5344CB8AC3E}">
        <p14:creationId xmlns:p14="http://schemas.microsoft.com/office/powerpoint/2010/main" val="12717306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B4F00-B2E4-4BC2-B547-3AB88E9F65FD}"/>
              </a:ext>
            </a:extLst>
          </p:cNvPr>
          <p:cNvSpPr>
            <a:spLocks noGrp="1"/>
          </p:cNvSpPr>
          <p:nvPr>
            <p:ph type="title"/>
          </p:nvPr>
        </p:nvSpPr>
        <p:spPr/>
        <p:txBody>
          <a:bodyPr/>
          <a:lstStyle/>
          <a:p>
            <a:r>
              <a:rPr lang="en-US" sz="4800" dirty="0"/>
              <a:t>Behavioral</a:t>
            </a:r>
            <a:r>
              <a:rPr lang="en-US" dirty="0"/>
              <a:t> Health </a:t>
            </a:r>
          </a:p>
        </p:txBody>
      </p:sp>
      <p:sp>
        <p:nvSpPr>
          <p:cNvPr id="35" name="Title 1">
            <a:extLst>
              <a:ext uri="{FF2B5EF4-FFF2-40B4-BE49-F238E27FC236}">
                <a16:creationId xmlns:a16="http://schemas.microsoft.com/office/drawing/2014/main" id="{F0DEF827-05D5-4471-89C5-0E52397452C6}"/>
              </a:ext>
            </a:extLst>
          </p:cNvPr>
          <p:cNvSpPr txBox="1">
            <a:spLocks/>
          </p:cNvSpPr>
          <p:nvPr/>
        </p:nvSpPr>
        <p:spPr>
          <a:xfrm>
            <a:off x="476594" y="1152983"/>
            <a:ext cx="6888454" cy="883194"/>
          </a:xfrm>
          <a:prstGeom prst="rect">
            <a:avLst/>
          </a:prstGeom>
        </p:spPr>
        <p:txBody>
          <a:bodyPr vert="horz" lIns="91440" tIns="45720" rIns="91440" bIns="45720" rtlCol="0" anchor="b">
            <a:norm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7200">
              <a:spcAft>
                <a:spcPts val="600"/>
              </a:spcAft>
            </a:pPr>
            <a:r>
              <a:rPr lang="en-US" sz="4000" dirty="0">
                <a:solidFill>
                  <a:schemeClr val="tx1">
                    <a:lumMod val="40000"/>
                    <a:lumOff val="60000"/>
                  </a:schemeClr>
                </a:solidFill>
              </a:rPr>
              <a:t>Substance Use</a:t>
            </a:r>
          </a:p>
        </p:txBody>
      </p:sp>
      <p:graphicFrame>
        <p:nvGraphicFramePr>
          <p:cNvPr id="5" name="Table 4">
            <a:extLst>
              <a:ext uri="{FF2B5EF4-FFF2-40B4-BE49-F238E27FC236}">
                <a16:creationId xmlns:a16="http://schemas.microsoft.com/office/drawing/2014/main" id="{BF4386EA-2394-49DA-9DDC-8B2D03BD4941}"/>
              </a:ext>
            </a:extLst>
          </p:cNvPr>
          <p:cNvGraphicFramePr>
            <a:graphicFrameLocks noGrp="1"/>
          </p:cNvGraphicFramePr>
          <p:nvPr>
            <p:extLst>
              <p:ext uri="{D42A27DB-BD31-4B8C-83A1-F6EECF244321}">
                <p14:modId xmlns:p14="http://schemas.microsoft.com/office/powerpoint/2010/main" val="1683018685"/>
              </p:ext>
            </p:extLst>
          </p:nvPr>
        </p:nvGraphicFramePr>
        <p:xfrm>
          <a:off x="135574" y="5973290"/>
          <a:ext cx="8947669" cy="640080"/>
        </p:xfrm>
        <a:graphic>
          <a:graphicData uri="http://schemas.openxmlformats.org/drawingml/2006/table">
            <a:tbl>
              <a:tblPr/>
              <a:tblGrid>
                <a:gridCol w="8947669">
                  <a:extLst>
                    <a:ext uri="{9D8B030D-6E8A-4147-A177-3AD203B41FA5}">
                      <a16:colId xmlns:a16="http://schemas.microsoft.com/office/drawing/2014/main" val="1828148940"/>
                    </a:ext>
                  </a:extLst>
                </a:gridCol>
              </a:tblGrid>
              <a:tr h="140971">
                <a:tc>
                  <a:txBody>
                    <a:bodyPr/>
                    <a:lstStyle/>
                    <a:p>
                      <a:pPr algn="l" fontAlgn="ctr"/>
                      <a:r>
                        <a:rPr lang="en-US" sz="1100" b="0" i="0" u="none" strike="noStrike" dirty="0">
                          <a:solidFill>
                            <a:schemeClr val="tx1"/>
                          </a:solidFill>
                          <a:effectLst/>
                          <a:latin typeface="Calibri" panose="020F0502020204030204" pitchFamily="34" charset="0"/>
                        </a:rPr>
                        <a:t>Michigan Profile for Health Youth</a:t>
                      </a:r>
                    </a:p>
                  </a:txBody>
                  <a:tcPr marL="0" marR="0" marT="0" marB="0" anchor="ctr">
                    <a:lnL>
                      <a:noFill/>
                    </a:lnL>
                    <a:lnR>
                      <a:noFill/>
                    </a:lnR>
                    <a:lnT>
                      <a:noFill/>
                    </a:lnT>
                    <a:lnB>
                      <a:noFill/>
                    </a:lnB>
                  </a:tcPr>
                </a:tc>
                <a:extLst>
                  <a:ext uri="{0D108BD9-81ED-4DB2-BD59-A6C34878D82A}">
                    <a16:rowId xmlns:a16="http://schemas.microsoft.com/office/drawing/2014/main" val="3098062336"/>
                  </a:ext>
                </a:extLst>
              </a:tr>
              <a:tr h="269127">
                <a:tc>
                  <a:txBody>
                    <a:bodyPr/>
                    <a:lstStyle/>
                    <a:p>
                      <a:pPr algn="l" fontAlgn="b"/>
                      <a:r>
                        <a:rPr lang="en-US" sz="1000" b="0" i="0" u="sng" strike="noStrike" dirty="0">
                          <a:solidFill>
                            <a:schemeClr val="tx1"/>
                          </a:solidFill>
                          <a:effectLst/>
                          <a:latin typeface="Arial" panose="020B0604020202020204" pitchFamily="34" charset="0"/>
                          <a:hlinkClick r:id="rId3">
                            <a:extLst>
                              <a:ext uri="{A12FA001-AC4F-418D-AE19-62706E023703}">
                                <ahyp:hlinkClr xmlns:ahyp="http://schemas.microsoft.com/office/drawing/2018/hyperlinkcolor" val="tx"/>
                              </a:ext>
                            </a:extLst>
                          </a:hlinkClick>
                        </a:rPr>
                        <a:t>https://mdoe.state.mi.us/schoolhealthsurveys/ExternalReports/CountyReportGeneration.aspx</a:t>
                      </a:r>
                      <a:endParaRPr lang="en-US" sz="1000" b="0" i="0" u="sng" strike="noStrike" dirty="0">
                        <a:solidFill>
                          <a:schemeClr val="tx1"/>
                        </a:solidFill>
                        <a:effectLst/>
                        <a:latin typeface="Arial" panose="020B0604020202020204" pitchFamily="34" charset="0"/>
                      </a:endParaRPr>
                    </a:p>
                    <a:p>
                      <a:pPr marL="0" marR="0" lvl="0" indent="0" algn="l" defTabSz="457207" rtl="0" eaLnBrk="1" fontAlgn="b"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Calibri" panose="020F0502020204030204" pitchFamily="34" charset="0"/>
                        </a:rPr>
                        <a:t>Data not available for Michigan, Lapeer. No data available for Sanilac for 2014, 2016 and 2022. </a:t>
                      </a:r>
                    </a:p>
                  </a:txBody>
                  <a:tcPr marL="0" marR="0" marT="0" marB="0" anchor="b">
                    <a:lnL>
                      <a:noFill/>
                    </a:lnL>
                    <a:lnR>
                      <a:noFill/>
                    </a:lnR>
                    <a:lnT>
                      <a:noFill/>
                    </a:lnT>
                    <a:lnB>
                      <a:noFill/>
                    </a:lnB>
                  </a:tcPr>
                </a:tc>
                <a:extLst>
                  <a:ext uri="{0D108BD9-81ED-4DB2-BD59-A6C34878D82A}">
                    <a16:rowId xmlns:a16="http://schemas.microsoft.com/office/drawing/2014/main" val="1601164526"/>
                  </a:ext>
                </a:extLst>
              </a:tr>
              <a:tr h="136165">
                <a:tc>
                  <a:txBody>
                    <a:bodyPr/>
                    <a:lstStyle/>
                    <a:p>
                      <a:pPr algn="l" fontAlgn="b"/>
                      <a:r>
                        <a:rPr lang="en-US" sz="1000" b="0" i="0" u="none" strike="noStrike" dirty="0">
                          <a:solidFill>
                            <a:schemeClr val="tx1"/>
                          </a:solidFill>
                          <a:effectLst/>
                          <a:latin typeface="Arial" panose="020B0604020202020204" pitchFamily="34" charset="0"/>
                        </a:rPr>
                        <a:t>Due to COVID 19 and school closures some schools administered the survey in 2020 and some in 2021.  Results are being combined.</a:t>
                      </a:r>
                    </a:p>
                  </a:txBody>
                  <a:tcPr marL="0" marR="0" marT="0" marB="0" anchor="b">
                    <a:lnL>
                      <a:noFill/>
                    </a:lnL>
                    <a:lnR>
                      <a:noFill/>
                    </a:lnR>
                    <a:lnT>
                      <a:noFill/>
                    </a:lnT>
                    <a:lnB>
                      <a:noFill/>
                    </a:lnB>
                  </a:tcPr>
                </a:tc>
                <a:extLst>
                  <a:ext uri="{0D108BD9-81ED-4DB2-BD59-A6C34878D82A}">
                    <a16:rowId xmlns:a16="http://schemas.microsoft.com/office/drawing/2014/main" val="60707552"/>
                  </a:ext>
                </a:extLst>
              </a:tr>
            </a:tbl>
          </a:graphicData>
        </a:graphic>
      </p:graphicFrame>
      <p:pic>
        <p:nvPicPr>
          <p:cNvPr id="3" name="Picture 2">
            <a:extLst>
              <a:ext uri="{FF2B5EF4-FFF2-40B4-BE49-F238E27FC236}">
                <a16:creationId xmlns:a16="http://schemas.microsoft.com/office/drawing/2014/main" id="{1E4F2516-D763-6777-18ED-EAD7F666AF12}"/>
              </a:ext>
            </a:extLst>
          </p:cNvPr>
          <p:cNvPicPr>
            <a:picLocks noChangeAspect="1"/>
          </p:cNvPicPr>
          <p:nvPr/>
        </p:nvPicPr>
        <p:blipFill>
          <a:blip r:embed="rId4"/>
          <a:stretch>
            <a:fillRect/>
          </a:stretch>
        </p:blipFill>
        <p:spPr>
          <a:xfrm>
            <a:off x="685463" y="2105500"/>
            <a:ext cx="7773074" cy="3684861"/>
          </a:xfrm>
          <a:prstGeom prst="rect">
            <a:avLst/>
          </a:prstGeom>
        </p:spPr>
      </p:pic>
    </p:spTree>
    <p:extLst>
      <p:ext uri="{BB962C8B-B14F-4D97-AF65-F5344CB8AC3E}">
        <p14:creationId xmlns:p14="http://schemas.microsoft.com/office/powerpoint/2010/main" val="71339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EE4E366E-272A-409E-840F-9A6A64A9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EA26A"/>
              </a:solidFill>
              <a:effectLst/>
              <a:uLnTx/>
              <a:uFillTx/>
              <a:latin typeface="Century Gothic" panose="020B0502020202020204"/>
              <a:ea typeface="+mn-ea"/>
              <a:cs typeface="+mn-cs"/>
            </a:endParaRPr>
          </a:p>
        </p:txBody>
      </p:sp>
      <p:sp>
        <p:nvSpPr>
          <p:cNvPr id="29" name="Rectangle 28">
            <a:extLst>
              <a:ext uri="{FF2B5EF4-FFF2-40B4-BE49-F238E27FC236}">
                <a16:creationId xmlns:a16="http://schemas.microsoft.com/office/drawing/2014/main" id="{A721560C-E4AB-4287-A29C-3F6916794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EA26A"/>
              </a:solidFill>
              <a:effectLst/>
              <a:uLnTx/>
              <a:uFillTx/>
              <a:latin typeface="Century Gothic" panose="020B0502020202020204"/>
              <a:ea typeface="+mn-ea"/>
              <a:cs typeface="+mn-cs"/>
            </a:endParaRPr>
          </a:p>
        </p:txBody>
      </p:sp>
      <p:sp>
        <p:nvSpPr>
          <p:cNvPr id="31"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entury Gothic" panose="020B0502020202020204"/>
              <a:ea typeface="+mn-ea"/>
              <a:cs typeface="+mn-cs"/>
            </a:endParaRPr>
          </a:p>
        </p:txBody>
      </p:sp>
      <p:sp>
        <p:nvSpPr>
          <p:cNvPr id="2" name="Title 1"/>
          <p:cNvSpPr>
            <a:spLocks noGrp="1"/>
          </p:cNvSpPr>
          <p:nvPr>
            <p:ph type="title"/>
          </p:nvPr>
        </p:nvSpPr>
        <p:spPr>
          <a:xfrm>
            <a:off x="486697" y="629267"/>
            <a:ext cx="6939116" cy="1016654"/>
          </a:xfrm>
        </p:spPr>
        <p:txBody>
          <a:bodyPr>
            <a:normAutofit/>
          </a:bodyPr>
          <a:lstStyle/>
          <a:p>
            <a:r>
              <a:rPr lang="en-US" sz="3900" dirty="0">
                <a:solidFill>
                  <a:srgbClr val="EBEBEB"/>
                </a:solidFill>
              </a:rPr>
              <a:t>Review of Health Indicators</a:t>
            </a:r>
          </a:p>
        </p:txBody>
      </p:sp>
      <p:sp useBgFill="1">
        <p:nvSpPr>
          <p:cNvPr id="33" name="Freeform: Shape 32">
            <a:extLst>
              <a:ext uri="{FF2B5EF4-FFF2-40B4-BE49-F238E27FC236}">
                <a16:creationId xmlns:a16="http://schemas.microsoft.com/office/drawing/2014/main" id="{DAA4FEEE-0B5F-41BF-825D-60F9FB08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Century Gothic" panose="020B0502020202020204"/>
              <a:ea typeface="+mn-ea"/>
              <a:cs typeface="+mn-cs"/>
            </a:endParaRPr>
          </a:p>
        </p:txBody>
      </p:sp>
      <p:sp>
        <p:nvSpPr>
          <p:cNvPr id="3" name="Content Placeholder 2"/>
          <p:cNvSpPr>
            <a:spLocks noGrp="1"/>
          </p:cNvSpPr>
          <p:nvPr>
            <p:ph idx="1"/>
          </p:nvPr>
        </p:nvSpPr>
        <p:spPr>
          <a:xfrm>
            <a:off x="486698" y="2548281"/>
            <a:ext cx="2933306" cy="3658689"/>
          </a:xfrm>
        </p:spPr>
        <p:txBody>
          <a:bodyPr>
            <a:normAutofit fontScale="92500" lnSpcReduction="10000"/>
          </a:bodyPr>
          <a:lstStyle/>
          <a:p>
            <a:pPr marL="0" indent="0">
              <a:buNone/>
            </a:pPr>
            <a:r>
              <a:rPr lang="en-US" dirty="0">
                <a:solidFill>
                  <a:schemeClr val="accent6"/>
                </a:solidFill>
              </a:rPr>
              <a:t>Data Chartbook</a:t>
            </a:r>
          </a:p>
          <a:p>
            <a:pPr marL="342900" indent="-342900">
              <a:buClrTx/>
              <a:buFont typeface="+mj-lt"/>
              <a:buAutoNum type="arabicPeriod"/>
            </a:pPr>
            <a:r>
              <a:rPr lang="en-US" dirty="0">
                <a:solidFill>
                  <a:schemeClr val="accent6"/>
                </a:solidFill>
              </a:rPr>
              <a:t>Compiled quantitative data for all four counties in alignment with priorities identified in Rural Healthy People 2030.</a:t>
            </a:r>
          </a:p>
          <a:p>
            <a:pPr marL="342900" indent="-342900">
              <a:buClrTx/>
              <a:buFont typeface="+mj-lt"/>
              <a:buAutoNum type="arabicPeriod"/>
            </a:pPr>
            <a:r>
              <a:rPr lang="en-US" dirty="0">
                <a:solidFill>
                  <a:schemeClr val="accent6"/>
                </a:solidFill>
              </a:rPr>
              <a:t>Compared trend data across the four counties and to Michigan averages.</a:t>
            </a:r>
          </a:p>
          <a:p>
            <a:pPr marL="342900" indent="-342900">
              <a:buFont typeface="+mj-lt"/>
              <a:buAutoNum type="arabicPeriod"/>
            </a:pPr>
            <a:endParaRPr lang="en-US" dirty="0">
              <a:solidFill>
                <a:schemeClr val="accent6"/>
              </a:solidFill>
            </a:endParaRPr>
          </a:p>
          <a:p>
            <a:pPr marL="342900" indent="-342900">
              <a:buFont typeface="+mj-lt"/>
              <a:buAutoNum type="arabicPeriod"/>
            </a:pPr>
            <a:endParaRPr lang="en-US" dirty="0">
              <a:solidFill>
                <a:schemeClr val="accent6"/>
              </a:solidFill>
            </a:endParaRPr>
          </a:p>
          <a:p>
            <a:endParaRPr lang="en-US" dirty="0">
              <a:solidFill>
                <a:schemeClr val="accent6"/>
              </a:solidFill>
            </a:endParaRPr>
          </a:p>
        </p:txBody>
      </p:sp>
      <p:pic>
        <p:nvPicPr>
          <p:cNvPr id="6" name="Picture 5">
            <a:extLst>
              <a:ext uri="{FF2B5EF4-FFF2-40B4-BE49-F238E27FC236}">
                <a16:creationId xmlns:a16="http://schemas.microsoft.com/office/drawing/2014/main" id="{55FED6FC-AF23-0EF8-E6FC-BC39678F6D0D}"/>
              </a:ext>
            </a:extLst>
          </p:cNvPr>
          <p:cNvPicPr>
            <a:picLocks noChangeAspect="1"/>
          </p:cNvPicPr>
          <p:nvPr/>
        </p:nvPicPr>
        <p:blipFill>
          <a:blip r:embed="rId2"/>
          <a:stretch>
            <a:fillRect/>
          </a:stretch>
        </p:blipFill>
        <p:spPr>
          <a:xfrm>
            <a:off x="3610744" y="2392623"/>
            <a:ext cx="5342516" cy="3658688"/>
          </a:xfrm>
          <a:prstGeom prst="rect">
            <a:avLst/>
          </a:prstGeom>
        </p:spPr>
      </p:pic>
    </p:spTree>
    <p:extLst>
      <p:ext uri="{BB962C8B-B14F-4D97-AF65-F5344CB8AC3E}">
        <p14:creationId xmlns:p14="http://schemas.microsoft.com/office/powerpoint/2010/main" val="140787434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FC02255-4E06-4AB8-BFE2-53F312A32829}"/>
              </a:ext>
            </a:extLst>
          </p:cNvPr>
          <p:cNvGraphicFramePr>
            <a:graphicFrameLocks noGrp="1"/>
          </p:cNvGraphicFramePr>
          <p:nvPr>
            <p:extLst>
              <p:ext uri="{D42A27DB-BD31-4B8C-83A1-F6EECF244321}">
                <p14:modId xmlns:p14="http://schemas.microsoft.com/office/powerpoint/2010/main" val="2871974044"/>
              </p:ext>
            </p:extLst>
          </p:nvPr>
        </p:nvGraphicFramePr>
        <p:xfrm>
          <a:off x="5660571" y="2683823"/>
          <a:ext cx="3193385" cy="381396"/>
        </p:xfrm>
        <a:graphic>
          <a:graphicData uri="http://schemas.openxmlformats.org/drawingml/2006/table">
            <a:tbl>
              <a:tblPr/>
              <a:tblGrid>
                <a:gridCol w="3193385">
                  <a:extLst>
                    <a:ext uri="{9D8B030D-6E8A-4147-A177-3AD203B41FA5}">
                      <a16:colId xmlns:a16="http://schemas.microsoft.com/office/drawing/2014/main" val="2656982836"/>
                    </a:ext>
                  </a:extLst>
                </a:gridCol>
              </a:tblGrid>
              <a:tr h="213756">
                <a:tc>
                  <a:txBody>
                    <a:bodyPr/>
                    <a:lstStyle/>
                    <a:p>
                      <a:pPr algn="l" fontAlgn="b"/>
                      <a:r>
                        <a:rPr lang="en-US" sz="1100" b="0" i="0" u="none" strike="noStrike" dirty="0">
                          <a:solidFill>
                            <a:schemeClr val="tx1"/>
                          </a:solidFill>
                          <a:effectLst/>
                          <a:latin typeface="Arial" panose="020B0604020202020204" pitchFamily="34" charset="0"/>
                        </a:rPr>
                        <a:t>County Health Rankings 2024</a:t>
                      </a:r>
                    </a:p>
                  </a:txBody>
                  <a:tcPr marL="0" marR="0" marT="0" marB="0" anchor="b">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3882258225"/>
                  </a:ext>
                </a:extLst>
              </a:tr>
              <a:tr h="138546">
                <a:tc>
                  <a:txBody>
                    <a:bodyPr/>
                    <a:lstStyle/>
                    <a:p>
                      <a:pPr algn="l" fontAlgn="b"/>
                      <a:r>
                        <a:rPr lang="en-US" sz="1100" b="0" i="0" u="sng" strike="noStrike" dirty="0">
                          <a:solidFill>
                            <a:schemeClr val="tx1"/>
                          </a:solidFill>
                          <a:effectLst/>
                          <a:latin typeface="Arial" panose="020B0604020202020204" pitchFamily="34" charset="0"/>
                          <a:hlinkClick r:id="rId2">
                            <a:extLst>
                              <a:ext uri="{A12FA001-AC4F-418D-AE19-62706E023703}">
                                <ahyp:hlinkClr xmlns:ahyp="http://schemas.microsoft.com/office/drawing/2018/hyperlinkcolor" val="tx"/>
                              </a:ext>
                            </a:extLst>
                          </a:hlinkClick>
                        </a:rPr>
                        <a:t>www.countyhealthrankings.org </a:t>
                      </a:r>
                      <a:endParaRPr lang="en-US" sz="1100" b="0" i="0" u="sng" strike="noStrike" dirty="0">
                        <a:solidFill>
                          <a:schemeClr val="tx1"/>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745746831"/>
                  </a:ext>
                </a:extLst>
              </a:tr>
            </a:tbl>
          </a:graphicData>
        </a:graphic>
      </p:graphicFrame>
      <p:graphicFrame>
        <p:nvGraphicFramePr>
          <p:cNvPr id="3" name="Table 2">
            <a:extLst>
              <a:ext uri="{FF2B5EF4-FFF2-40B4-BE49-F238E27FC236}">
                <a16:creationId xmlns:a16="http://schemas.microsoft.com/office/drawing/2014/main" id="{E90AD896-9D3D-422A-A72D-A38CED91DC5A}"/>
              </a:ext>
            </a:extLst>
          </p:cNvPr>
          <p:cNvGraphicFramePr>
            <a:graphicFrameLocks noGrp="1"/>
          </p:cNvGraphicFramePr>
          <p:nvPr>
            <p:extLst>
              <p:ext uri="{D42A27DB-BD31-4B8C-83A1-F6EECF244321}">
                <p14:modId xmlns:p14="http://schemas.microsoft.com/office/powerpoint/2010/main" val="745682745"/>
              </p:ext>
            </p:extLst>
          </p:nvPr>
        </p:nvGraphicFramePr>
        <p:xfrm>
          <a:off x="1706088" y="5985164"/>
          <a:ext cx="3703062" cy="346419"/>
        </p:xfrm>
        <a:graphic>
          <a:graphicData uri="http://schemas.openxmlformats.org/drawingml/2006/table">
            <a:tbl>
              <a:tblPr/>
              <a:tblGrid>
                <a:gridCol w="3703062">
                  <a:extLst>
                    <a:ext uri="{9D8B030D-6E8A-4147-A177-3AD203B41FA5}">
                      <a16:colId xmlns:a16="http://schemas.microsoft.com/office/drawing/2014/main" val="2524410469"/>
                    </a:ext>
                  </a:extLst>
                </a:gridCol>
              </a:tblGrid>
              <a:tr h="165605">
                <a:tc>
                  <a:txBody>
                    <a:bodyPr/>
                    <a:lstStyle/>
                    <a:p>
                      <a:pPr algn="l" fontAlgn="b"/>
                      <a:r>
                        <a:rPr lang="en-US" sz="1100" b="0" i="0" u="none" strike="noStrike" dirty="0">
                          <a:solidFill>
                            <a:schemeClr val="tx1"/>
                          </a:solidFill>
                          <a:effectLst/>
                          <a:latin typeface="Arial" panose="020B0604020202020204" pitchFamily="34" charset="0"/>
                        </a:rPr>
                        <a:t>County Health Rankings 2024</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515588137"/>
                  </a:ext>
                </a:extLst>
              </a:tr>
              <a:tr h="178779">
                <a:tc>
                  <a:txBody>
                    <a:bodyPr/>
                    <a:lstStyle/>
                    <a:p>
                      <a:pPr algn="l" fontAlgn="b"/>
                      <a:r>
                        <a:rPr lang="en-US" sz="1100" b="0" i="0" u="sng" strike="noStrike" dirty="0">
                          <a:solidFill>
                            <a:schemeClr val="tx1"/>
                          </a:solidFill>
                          <a:effectLst/>
                          <a:latin typeface="Arial" panose="020B0604020202020204" pitchFamily="34" charset="0"/>
                          <a:hlinkClick r:id="rId2">
                            <a:extLst>
                              <a:ext uri="{A12FA001-AC4F-418D-AE19-62706E023703}">
                                <ahyp:hlinkClr xmlns:ahyp="http://schemas.microsoft.com/office/drawing/2018/hyperlinkcolor" val="tx"/>
                              </a:ext>
                            </a:extLst>
                          </a:hlinkClick>
                        </a:rPr>
                        <a:t>www.countyhealthrankings.org </a:t>
                      </a:r>
                      <a:endParaRPr lang="en-US" sz="1100" b="0" i="0" u="sng" strike="noStrike" dirty="0">
                        <a:solidFill>
                          <a:schemeClr val="tx1"/>
                        </a:solidFill>
                        <a:effectLst/>
                        <a:latin typeface="Arial" panose="020B0604020202020204" pitchFamily="34" charset="0"/>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79073210"/>
                  </a:ext>
                </a:extLst>
              </a:tr>
            </a:tbl>
          </a:graphicData>
        </a:graphic>
      </p:graphicFrame>
      <p:graphicFrame>
        <p:nvGraphicFramePr>
          <p:cNvPr id="4" name="Table 3">
            <a:extLst>
              <a:ext uri="{FF2B5EF4-FFF2-40B4-BE49-F238E27FC236}">
                <a16:creationId xmlns:a16="http://schemas.microsoft.com/office/drawing/2014/main" id="{E88721D2-80EF-D91A-83E5-2724A406EB31}"/>
              </a:ext>
            </a:extLst>
          </p:cNvPr>
          <p:cNvGraphicFramePr>
            <a:graphicFrameLocks noGrp="1"/>
          </p:cNvGraphicFramePr>
          <p:nvPr>
            <p:extLst>
              <p:ext uri="{D42A27DB-BD31-4B8C-83A1-F6EECF244321}">
                <p14:modId xmlns:p14="http://schemas.microsoft.com/office/powerpoint/2010/main" val="2639941614"/>
              </p:ext>
            </p:extLst>
          </p:nvPr>
        </p:nvGraphicFramePr>
        <p:xfrm>
          <a:off x="5779743" y="960323"/>
          <a:ext cx="2644322" cy="1206500"/>
        </p:xfrm>
        <a:graphic>
          <a:graphicData uri="http://schemas.openxmlformats.org/drawingml/2006/table">
            <a:tbl>
              <a:tblPr>
                <a:tableStyleId>{5C22544A-7EE6-4342-B048-85BDC9FD1C3A}</a:tableStyleId>
              </a:tblPr>
              <a:tblGrid>
                <a:gridCol w="1469068">
                  <a:extLst>
                    <a:ext uri="{9D8B030D-6E8A-4147-A177-3AD203B41FA5}">
                      <a16:colId xmlns:a16="http://schemas.microsoft.com/office/drawing/2014/main" val="1817306465"/>
                    </a:ext>
                  </a:extLst>
                </a:gridCol>
                <a:gridCol w="1175254">
                  <a:extLst>
                    <a:ext uri="{9D8B030D-6E8A-4147-A177-3AD203B41FA5}">
                      <a16:colId xmlns:a16="http://schemas.microsoft.com/office/drawing/2014/main" val="3254483844"/>
                    </a:ext>
                  </a:extLst>
                </a:gridCol>
              </a:tblGrid>
              <a:tr h="156816">
                <a:tc gridSpan="2">
                  <a:txBody>
                    <a:bodyPr/>
                    <a:lstStyle/>
                    <a:p>
                      <a:pPr algn="ctr" fontAlgn="ctr"/>
                      <a:r>
                        <a:rPr lang="en-US" sz="1000" b="1" u="none" strike="noStrike" dirty="0">
                          <a:solidFill>
                            <a:srgbClr val="000000"/>
                          </a:solidFill>
                          <a:effectLst/>
                        </a:rPr>
                        <a:t>Drug Poisoning Deaths - Rate</a:t>
                      </a:r>
                      <a:endParaRPr lang="en-US" sz="1000" b="1" i="0" u="none" strike="noStrike" dirty="0">
                        <a:solidFill>
                          <a:srgbClr val="000000"/>
                        </a:solidFill>
                        <a:effectLst/>
                        <a:latin typeface="Arial" panose="020B0604020202020204" pitchFamily="34" charset="0"/>
                      </a:endParaRPr>
                    </a:p>
                  </a:txBody>
                  <a:tcPr marL="6350" marR="6350" marT="6350" marB="0" anchor="ctr"/>
                </a:tc>
                <a:tc hMerge="1">
                  <a:txBody>
                    <a:bodyPr/>
                    <a:lstStyle/>
                    <a:p>
                      <a:endParaRPr lang="en-US"/>
                    </a:p>
                  </a:txBody>
                  <a:tcPr/>
                </a:tc>
                <a:extLst>
                  <a:ext uri="{0D108BD9-81ED-4DB2-BD59-A6C34878D82A}">
                    <a16:rowId xmlns:a16="http://schemas.microsoft.com/office/drawing/2014/main" val="3958866165"/>
                  </a:ext>
                </a:extLst>
              </a:tr>
              <a:tr h="158155">
                <a:tc>
                  <a:txBody>
                    <a:bodyPr/>
                    <a:lstStyle/>
                    <a:p>
                      <a:pPr algn="l" fontAlgn="b"/>
                      <a:r>
                        <a:rPr lang="en-US" sz="1000" b="1" u="none" strike="noStrike" dirty="0">
                          <a:solidFill>
                            <a:srgbClr val="000000"/>
                          </a:solidFill>
                          <a:effectLst/>
                        </a:rPr>
                        <a:t> </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u="none" strike="noStrike" dirty="0">
                          <a:solidFill>
                            <a:srgbClr val="000000"/>
                          </a:solidFill>
                          <a:effectLst/>
                          <a:latin typeface="+mn-lt"/>
                        </a:rPr>
                        <a:t>2019-2021</a:t>
                      </a:r>
                      <a:endParaRPr lang="en-US" sz="1000" b="1"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1823257740"/>
                  </a:ext>
                </a:extLst>
              </a:tr>
              <a:tr h="177800">
                <a:tc>
                  <a:txBody>
                    <a:bodyPr/>
                    <a:lstStyle/>
                    <a:p>
                      <a:pPr algn="l" fontAlgn="b"/>
                      <a:r>
                        <a:rPr lang="en-US" sz="1000" b="1" u="none" strike="noStrike" dirty="0">
                          <a:solidFill>
                            <a:srgbClr val="000000"/>
                          </a:solidFill>
                          <a:effectLst/>
                        </a:rPr>
                        <a:t>Michigan</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27</a:t>
                      </a:r>
                    </a:p>
                  </a:txBody>
                  <a:tcPr marL="6350" marR="6350" marT="6350" marB="0" anchor="ctr"/>
                </a:tc>
                <a:extLst>
                  <a:ext uri="{0D108BD9-81ED-4DB2-BD59-A6C34878D82A}">
                    <a16:rowId xmlns:a16="http://schemas.microsoft.com/office/drawing/2014/main" val="1908581101"/>
                  </a:ext>
                </a:extLst>
              </a:tr>
              <a:tr h="177800">
                <a:tc>
                  <a:txBody>
                    <a:bodyPr/>
                    <a:lstStyle/>
                    <a:p>
                      <a:pPr algn="l" fontAlgn="b"/>
                      <a:r>
                        <a:rPr lang="en-US" sz="1000" b="1" u="none" strike="noStrike" dirty="0">
                          <a:solidFill>
                            <a:srgbClr val="000000"/>
                          </a:solidFill>
                          <a:effectLst/>
                        </a:rPr>
                        <a:t>Huron</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13</a:t>
                      </a:r>
                    </a:p>
                  </a:txBody>
                  <a:tcPr marL="6350" marR="6350" marT="6350" marB="0" anchor="ctr"/>
                </a:tc>
                <a:extLst>
                  <a:ext uri="{0D108BD9-81ED-4DB2-BD59-A6C34878D82A}">
                    <a16:rowId xmlns:a16="http://schemas.microsoft.com/office/drawing/2014/main" val="3611130165"/>
                  </a:ext>
                </a:extLst>
              </a:tr>
              <a:tr h="177800">
                <a:tc>
                  <a:txBody>
                    <a:bodyPr/>
                    <a:lstStyle/>
                    <a:p>
                      <a:pPr algn="l" fontAlgn="b"/>
                      <a:r>
                        <a:rPr lang="en-US" sz="1000" b="1" u="none" strike="noStrike" dirty="0">
                          <a:solidFill>
                            <a:srgbClr val="000000"/>
                          </a:solidFill>
                          <a:effectLst/>
                        </a:rPr>
                        <a:t>Lapeer</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19</a:t>
                      </a:r>
                    </a:p>
                  </a:txBody>
                  <a:tcPr marL="6350" marR="6350" marT="6350" marB="0" anchor="ctr"/>
                </a:tc>
                <a:extLst>
                  <a:ext uri="{0D108BD9-81ED-4DB2-BD59-A6C34878D82A}">
                    <a16:rowId xmlns:a16="http://schemas.microsoft.com/office/drawing/2014/main" val="2026794659"/>
                  </a:ext>
                </a:extLst>
              </a:tr>
              <a:tr h="177800">
                <a:tc>
                  <a:txBody>
                    <a:bodyPr/>
                    <a:lstStyle/>
                    <a:p>
                      <a:pPr algn="l" fontAlgn="b"/>
                      <a:r>
                        <a:rPr lang="en-US" sz="1000" b="1" u="none" strike="noStrike" dirty="0">
                          <a:solidFill>
                            <a:srgbClr val="FF0000"/>
                          </a:solidFill>
                          <a:effectLst/>
                        </a:rPr>
                        <a:t>Sanilac</a:t>
                      </a:r>
                      <a:endParaRPr lang="en-US" sz="1000" b="1" i="0" u="none" strike="noStrike" dirty="0">
                        <a:solidFill>
                          <a:srgbClr val="FF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FF0000"/>
                          </a:solidFill>
                          <a:effectLst/>
                          <a:latin typeface="+mn-lt"/>
                        </a:rPr>
                        <a:t>16</a:t>
                      </a:r>
                    </a:p>
                  </a:txBody>
                  <a:tcPr marL="6350" marR="6350" marT="6350" marB="0" anchor="ctr"/>
                </a:tc>
                <a:extLst>
                  <a:ext uri="{0D108BD9-81ED-4DB2-BD59-A6C34878D82A}">
                    <a16:rowId xmlns:a16="http://schemas.microsoft.com/office/drawing/2014/main" val="904397635"/>
                  </a:ext>
                </a:extLst>
              </a:tr>
              <a:tr h="177800">
                <a:tc>
                  <a:txBody>
                    <a:bodyPr/>
                    <a:lstStyle/>
                    <a:p>
                      <a:pPr algn="l" fontAlgn="b"/>
                      <a:r>
                        <a:rPr lang="en-US" sz="1000" b="1" u="none" strike="noStrike">
                          <a:solidFill>
                            <a:srgbClr val="000000"/>
                          </a:solidFill>
                          <a:effectLst/>
                        </a:rPr>
                        <a:t>Tuscola</a:t>
                      </a:r>
                      <a:endParaRPr lang="en-US" sz="1000" b="1"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19</a:t>
                      </a:r>
                    </a:p>
                  </a:txBody>
                  <a:tcPr marL="6350" marR="6350" marT="6350" marB="0" anchor="ctr"/>
                </a:tc>
                <a:extLst>
                  <a:ext uri="{0D108BD9-81ED-4DB2-BD59-A6C34878D82A}">
                    <a16:rowId xmlns:a16="http://schemas.microsoft.com/office/drawing/2014/main" val="3472988508"/>
                  </a:ext>
                </a:extLst>
              </a:tr>
            </a:tbl>
          </a:graphicData>
        </a:graphic>
      </p:graphicFrame>
      <p:pic>
        <p:nvPicPr>
          <p:cNvPr id="5" name="Picture 4">
            <a:extLst>
              <a:ext uri="{FF2B5EF4-FFF2-40B4-BE49-F238E27FC236}">
                <a16:creationId xmlns:a16="http://schemas.microsoft.com/office/drawing/2014/main" id="{F61A5758-D0BB-6128-4C30-77C2693E58B3}"/>
              </a:ext>
            </a:extLst>
          </p:cNvPr>
          <p:cNvPicPr>
            <a:picLocks noChangeAspect="1"/>
          </p:cNvPicPr>
          <p:nvPr/>
        </p:nvPicPr>
        <p:blipFill>
          <a:blip r:embed="rId3"/>
          <a:stretch>
            <a:fillRect/>
          </a:stretch>
        </p:blipFill>
        <p:spPr>
          <a:xfrm>
            <a:off x="290044" y="370553"/>
            <a:ext cx="5218628" cy="2694666"/>
          </a:xfrm>
          <a:prstGeom prst="rect">
            <a:avLst/>
          </a:prstGeom>
        </p:spPr>
      </p:pic>
      <p:pic>
        <p:nvPicPr>
          <p:cNvPr id="6" name="Picture 5">
            <a:extLst>
              <a:ext uri="{FF2B5EF4-FFF2-40B4-BE49-F238E27FC236}">
                <a16:creationId xmlns:a16="http://schemas.microsoft.com/office/drawing/2014/main" id="{DA1F6E3C-5229-3F04-F999-23EC5BEC303B}"/>
              </a:ext>
            </a:extLst>
          </p:cNvPr>
          <p:cNvPicPr>
            <a:picLocks noChangeAspect="1"/>
          </p:cNvPicPr>
          <p:nvPr/>
        </p:nvPicPr>
        <p:blipFill>
          <a:blip r:embed="rId4"/>
          <a:stretch>
            <a:fillRect/>
          </a:stretch>
        </p:blipFill>
        <p:spPr>
          <a:xfrm>
            <a:off x="3719408" y="3338188"/>
            <a:ext cx="5255207" cy="2993395"/>
          </a:xfrm>
          <a:prstGeom prst="rect">
            <a:avLst/>
          </a:prstGeom>
        </p:spPr>
      </p:pic>
    </p:spTree>
    <p:extLst>
      <p:ext uri="{BB962C8B-B14F-4D97-AF65-F5344CB8AC3E}">
        <p14:creationId xmlns:p14="http://schemas.microsoft.com/office/powerpoint/2010/main" val="33116470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1183FB84-AFE6-4755-8A50-A8353C767045}"/>
              </a:ext>
            </a:extLst>
          </p:cNvPr>
          <p:cNvGraphicFramePr>
            <a:graphicFrameLocks noGrp="1"/>
          </p:cNvGraphicFramePr>
          <p:nvPr>
            <p:extLst>
              <p:ext uri="{D42A27DB-BD31-4B8C-83A1-F6EECF244321}">
                <p14:modId xmlns:p14="http://schemas.microsoft.com/office/powerpoint/2010/main" val="1499564827"/>
              </p:ext>
            </p:extLst>
          </p:nvPr>
        </p:nvGraphicFramePr>
        <p:xfrm>
          <a:off x="376781" y="6118710"/>
          <a:ext cx="4816694" cy="348615"/>
        </p:xfrm>
        <a:graphic>
          <a:graphicData uri="http://schemas.openxmlformats.org/drawingml/2006/table">
            <a:tbl>
              <a:tblPr/>
              <a:tblGrid>
                <a:gridCol w="4816694">
                  <a:extLst>
                    <a:ext uri="{9D8B030D-6E8A-4147-A177-3AD203B41FA5}">
                      <a16:colId xmlns:a16="http://schemas.microsoft.com/office/drawing/2014/main" val="2890342322"/>
                    </a:ext>
                  </a:extLst>
                </a:gridCol>
              </a:tblGrid>
              <a:tr h="161925">
                <a:tc>
                  <a:txBody>
                    <a:bodyPr/>
                    <a:lstStyle/>
                    <a:p>
                      <a:pPr algn="l" fontAlgn="b"/>
                      <a:r>
                        <a:rPr lang="en-US" sz="1100" b="0" i="0" u="none" strike="noStrike" dirty="0">
                          <a:solidFill>
                            <a:schemeClr val="tx1"/>
                          </a:solidFill>
                          <a:effectLst/>
                          <a:latin typeface="Arial" panose="020B0604020202020204" pitchFamily="34" charset="0"/>
                        </a:rPr>
                        <a:t>Center for Disease Control</a:t>
                      </a:r>
                    </a:p>
                  </a:txBody>
                  <a:tcPr marL="0" marR="0" marT="0" marB="0" anchor="b">
                    <a:lnL>
                      <a:noFill/>
                    </a:lnL>
                    <a:lnR>
                      <a:noFill/>
                    </a:lnR>
                    <a:lnT>
                      <a:noFill/>
                    </a:lnT>
                    <a:lnB>
                      <a:noFill/>
                    </a:lnB>
                  </a:tcPr>
                </a:tc>
                <a:extLst>
                  <a:ext uri="{0D108BD9-81ED-4DB2-BD59-A6C34878D82A}">
                    <a16:rowId xmlns:a16="http://schemas.microsoft.com/office/drawing/2014/main" val="2088209164"/>
                  </a:ext>
                </a:extLst>
              </a:tr>
              <a:tr h="180975">
                <a:tc>
                  <a:txBody>
                    <a:bodyPr/>
                    <a:lstStyle/>
                    <a:p>
                      <a:pPr algn="l" fontAlgn="b"/>
                      <a:r>
                        <a:rPr lang="en-US" sz="1100" b="0" i="0" u="sng" strike="noStrike" dirty="0">
                          <a:solidFill>
                            <a:schemeClr val="tx1"/>
                          </a:solidFill>
                          <a:effectLst/>
                          <a:latin typeface="Arial" panose="020B0604020202020204" pitchFamily="34" charset="0"/>
                          <a:hlinkClick r:id="rId2">
                            <a:extLst>
                              <a:ext uri="{A12FA001-AC4F-418D-AE19-62706E023703}">
                                <ahyp:hlinkClr xmlns:ahyp="http://schemas.microsoft.com/office/drawing/2018/hyperlinkcolor" val="tx"/>
                              </a:ext>
                            </a:extLst>
                          </a:hlinkClick>
                        </a:rPr>
                        <a:t>https://www.cdc.gov/drugoverdose/maps/rxrate-maps.html </a:t>
                      </a:r>
                      <a:endParaRPr lang="en-US" sz="1100" b="0" i="0" u="sng" strike="noStrike" dirty="0">
                        <a:solidFill>
                          <a:schemeClr val="tx1"/>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826506792"/>
                  </a:ext>
                </a:extLst>
              </a:tr>
            </a:tbl>
          </a:graphicData>
        </a:graphic>
      </p:graphicFrame>
      <p:graphicFrame>
        <p:nvGraphicFramePr>
          <p:cNvPr id="3" name="Table 2">
            <a:extLst>
              <a:ext uri="{FF2B5EF4-FFF2-40B4-BE49-F238E27FC236}">
                <a16:creationId xmlns:a16="http://schemas.microsoft.com/office/drawing/2014/main" id="{B2AA729B-E857-6CDE-DD8F-670C424E94F4}"/>
              </a:ext>
            </a:extLst>
          </p:cNvPr>
          <p:cNvGraphicFramePr>
            <a:graphicFrameLocks noGrp="1"/>
          </p:cNvGraphicFramePr>
          <p:nvPr>
            <p:extLst>
              <p:ext uri="{D42A27DB-BD31-4B8C-83A1-F6EECF244321}">
                <p14:modId xmlns:p14="http://schemas.microsoft.com/office/powerpoint/2010/main" val="4256399910"/>
              </p:ext>
            </p:extLst>
          </p:nvPr>
        </p:nvGraphicFramePr>
        <p:xfrm>
          <a:off x="5630791" y="4768399"/>
          <a:ext cx="2644322" cy="1230943"/>
        </p:xfrm>
        <a:graphic>
          <a:graphicData uri="http://schemas.openxmlformats.org/drawingml/2006/table">
            <a:tbl>
              <a:tblPr>
                <a:tableStyleId>{5C22544A-7EE6-4342-B048-85BDC9FD1C3A}</a:tableStyleId>
              </a:tblPr>
              <a:tblGrid>
                <a:gridCol w="1469068">
                  <a:extLst>
                    <a:ext uri="{9D8B030D-6E8A-4147-A177-3AD203B41FA5}">
                      <a16:colId xmlns:a16="http://schemas.microsoft.com/office/drawing/2014/main" val="1817306465"/>
                    </a:ext>
                  </a:extLst>
                </a:gridCol>
                <a:gridCol w="1175254">
                  <a:extLst>
                    <a:ext uri="{9D8B030D-6E8A-4147-A177-3AD203B41FA5}">
                      <a16:colId xmlns:a16="http://schemas.microsoft.com/office/drawing/2014/main" val="3254483844"/>
                    </a:ext>
                  </a:extLst>
                </a:gridCol>
              </a:tblGrid>
              <a:tr h="136538">
                <a:tc gridSpan="2">
                  <a:txBody>
                    <a:bodyPr/>
                    <a:lstStyle/>
                    <a:p>
                      <a:pPr algn="ctr" fontAlgn="ctr"/>
                      <a:r>
                        <a:rPr lang="en-US" sz="1000" b="1" u="none" strike="noStrike" dirty="0">
                          <a:solidFill>
                            <a:srgbClr val="000000"/>
                          </a:solidFill>
                          <a:effectLst/>
                        </a:rPr>
                        <a:t>Opioid Dispensing Rate</a:t>
                      </a:r>
                      <a:endParaRPr lang="en-US" sz="1000" b="1" i="0" u="none" strike="noStrike" dirty="0">
                        <a:solidFill>
                          <a:srgbClr val="000000"/>
                        </a:solidFill>
                        <a:effectLst/>
                        <a:latin typeface="Arial" panose="020B0604020202020204" pitchFamily="34" charset="0"/>
                      </a:endParaRPr>
                    </a:p>
                  </a:txBody>
                  <a:tcPr marL="6350" marR="6350" marT="6350" marB="0" anchor="ctr"/>
                </a:tc>
                <a:tc hMerge="1">
                  <a:txBody>
                    <a:bodyPr/>
                    <a:lstStyle/>
                    <a:p>
                      <a:endParaRPr lang="en-US"/>
                    </a:p>
                  </a:txBody>
                  <a:tcPr/>
                </a:tc>
                <a:extLst>
                  <a:ext uri="{0D108BD9-81ED-4DB2-BD59-A6C34878D82A}">
                    <a16:rowId xmlns:a16="http://schemas.microsoft.com/office/drawing/2014/main" val="3958866165"/>
                  </a:ext>
                </a:extLst>
              </a:tr>
              <a:tr h="158155">
                <a:tc>
                  <a:txBody>
                    <a:bodyPr/>
                    <a:lstStyle/>
                    <a:p>
                      <a:pPr algn="l" fontAlgn="b"/>
                      <a:r>
                        <a:rPr lang="en-US" sz="1000" b="1" u="none" strike="noStrike" dirty="0">
                          <a:solidFill>
                            <a:srgbClr val="000000"/>
                          </a:solidFill>
                          <a:effectLst/>
                        </a:rPr>
                        <a:t> </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u="none" strike="noStrike" dirty="0">
                          <a:solidFill>
                            <a:srgbClr val="000000"/>
                          </a:solidFill>
                          <a:effectLst/>
                          <a:latin typeface="+mn-lt"/>
                        </a:rPr>
                        <a:t>2023</a:t>
                      </a:r>
                      <a:endParaRPr lang="en-US" sz="1000" b="1"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1823257740"/>
                  </a:ext>
                </a:extLst>
              </a:tr>
              <a:tr h="177800">
                <a:tc>
                  <a:txBody>
                    <a:bodyPr/>
                    <a:lstStyle/>
                    <a:p>
                      <a:pPr algn="l" fontAlgn="b"/>
                      <a:r>
                        <a:rPr lang="en-US" sz="1000" b="1" u="none" strike="noStrike" dirty="0">
                          <a:solidFill>
                            <a:srgbClr val="000000"/>
                          </a:solidFill>
                          <a:effectLst/>
                        </a:rPr>
                        <a:t>Michigan</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47.9</a:t>
                      </a:r>
                    </a:p>
                  </a:txBody>
                  <a:tcPr marL="6350" marR="6350" marT="6350" marB="0" anchor="ctr"/>
                </a:tc>
                <a:extLst>
                  <a:ext uri="{0D108BD9-81ED-4DB2-BD59-A6C34878D82A}">
                    <a16:rowId xmlns:a16="http://schemas.microsoft.com/office/drawing/2014/main" val="1908581101"/>
                  </a:ext>
                </a:extLst>
              </a:tr>
              <a:tr h="177800">
                <a:tc>
                  <a:txBody>
                    <a:bodyPr/>
                    <a:lstStyle/>
                    <a:p>
                      <a:pPr algn="l" fontAlgn="b"/>
                      <a:r>
                        <a:rPr lang="en-US" sz="1000" b="1" u="none" strike="noStrike" dirty="0">
                          <a:solidFill>
                            <a:srgbClr val="000000"/>
                          </a:solidFill>
                          <a:effectLst/>
                        </a:rPr>
                        <a:t>Huron</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36.0</a:t>
                      </a:r>
                    </a:p>
                  </a:txBody>
                  <a:tcPr marL="6350" marR="6350" marT="6350" marB="0" anchor="ctr"/>
                </a:tc>
                <a:extLst>
                  <a:ext uri="{0D108BD9-81ED-4DB2-BD59-A6C34878D82A}">
                    <a16:rowId xmlns:a16="http://schemas.microsoft.com/office/drawing/2014/main" val="3611130165"/>
                  </a:ext>
                </a:extLst>
              </a:tr>
              <a:tr h="177800">
                <a:tc>
                  <a:txBody>
                    <a:bodyPr/>
                    <a:lstStyle/>
                    <a:p>
                      <a:pPr algn="l" fontAlgn="b"/>
                      <a:r>
                        <a:rPr lang="en-US" sz="1000" b="1" u="none" strike="noStrike" dirty="0">
                          <a:solidFill>
                            <a:srgbClr val="000000"/>
                          </a:solidFill>
                          <a:effectLst/>
                        </a:rPr>
                        <a:t>Lapeer</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30.0</a:t>
                      </a:r>
                    </a:p>
                  </a:txBody>
                  <a:tcPr marL="6350" marR="6350" marT="6350" marB="0" anchor="ctr"/>
                </a:tc>
                <a:extLst>
                  <a:ext uri="{0D108BD9-81ED-4DB2-BD59-A6C34878D82A}">
                    <a16:rowId xmlns:a16="http://schemas.microsoft.com/office/drawing/2014/main" val="2026794659"/>
                  </a:ext>
                </a:extLst>
              </a:tr>
              <a:tr h="202243">
                <a:tc>
                  <a:txBody>
                    <a:bodyPr/>
                    <a:lstStyle/>
                    <a:p>
                      <a:pPr algn="l" fontAlgn="b"/>
                      <a:r>
                        <a:rPr lang="en-US" sz="1000" b="1" u="none" strike="noStrike" dirty="0">
                          <a:solidFill>
                            <a:srgbClr val="FF0000"/>
                          </a:solidFill>
                          <a:effectLst/>
                        </a:rPr>
                        <a:t>Sanilac</a:t>
                      </a:r>
                      <a:endParaRPr lang="en-US" sz="1000" b="1" i="0" u="none" strike="noStrike" dirty="0">
                        <a:solidFill>
                          <a:srgbClr val="FF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FF0000"/>
                          </a:solidFill>
                          <a:effectLst/>
                          <a:latin typeface="+mn-lt"/>
                        </a:rPr>
                        <a:t>15.6</a:t>
                      </a:r>
                    </a:p>
                  </a:txBody>
                  <a:tcPr marL="6350" marR="6350" marT="6350" marB="0" anchor="ctr"/>
                </a:tc>
                <a:extLst>
                  <a:ext uri="{0D108BD9-81ED-4DB2-BD59-A6C34878D82A}">
                    <a16:rowId xmlns:a16="http://schemas.microsoft.com/office/drawing/2014/main" val="904397635"/>
                  </a:ext>
                </a:extLst>
              </a:tr>
              <a:tr h="177800">
                <a:tc>
                  <a:txBody>
                    <a:bodyPr/>
                    <a:lstStyle/>
                    <a:p>
                      <a:pPr algn="l" fontAlgn="b"/>
                      <a:r>
                        <a:rPr lang="en-US" sz="1000" b="1" u="none" strike="noStrike">
                          <a:solidFill>
                            <a:srgbClr val="000000"/>
                          </a:solidFill>
                          <a:effectLst/>
                        </a:rPr>
                        <a:t>Tuscola</a:t>
                      </a:r>
                      <a:endParaRPr lang="en-US" sz="1000" b="1"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40.2</a:t>
                      </a:r>
                    </a:p>
                  </a:txBody>
                  <a:tcPr marL="6350" marR="6350" marT="6350" marB="0" anchor="ctr"/>
                </a:tc>
                <a:extLst>
                  <a:ext uri="{0D108BD9-81ED-4DB2-BD59-A6C34878D82A}">
                    <a16:rowId xmlns:a16="http://schemas.microsoft.com/office/drawing/2014/main" val="3472988508"/>
                  </a:ext>
                </a:extLst>
              </a:tr>
            </a:tbl>
          </a:graphicData>
        </a:graphic>
      </p:graphicFrame>
      <p:pic>
        <p:nvPicPr>
          <p:cNvPr id="5" name="Picture 4">
            <a:extLst>
              <a:ext uri="{FF2B5EF4-FFF2-40B4-BE49-F238E27FC236}">
                <a16:creationId xmlns:a16="http://schemas.microsoft.com/office/drawing/2014/main" id="{3C4AAEF8-2C90-4638-A19F-48062934436F}"/>
              </a:ext>
            </a:extLst>
          </p:cNvPr>
          <p:cNvPicPr>
            <a:picLocks noChangeAspect="1"/>
          </p:cNvPicPr>
          <p:nvPr/>
        </p:nvPicPr>
        <p:blipFill>
          <a:blip r:embed="rId3"/>
          <a:stretch>
            <a:fillRect/>
          </a:stretch>
        </p:blipFill>
        <p:spPr>
          <a:xfrm>
            <a:off x="458803" y="446269"/>
            <a:ext cx="7083963" cy="4022593"/>
          </a:xfrm>
          <a:prstGeom prst="rect">
            <a:avLst/>
          </a:prstGeom>
        </p:spPr>
      </p:pic>
    </p:spTree>
    <p:extLst>
      <p:ext uri="{BB962C8B-B14F-4D97-AF65-F5344CB8AC3E}">
        <p14:creationId xmlns:p14="http://schemas.microsoft.com/office/powerpoint/2010/main" val="3762482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06852" y="52166"/>
            <a:ext cx="2485291" cy="858938"/>
          </a:xfrm>
        </p:spPr>
        <p:txBody>
          <a:bodyPr>
            <a:normAutofit fontScale="90000"/>
          </a:bodyPr>
          <a:lstStyle/>
          <a:p>
            <a:pPr algn="ctr"/>
            <a:r>
              <a:rPr lang="en-US" cap="none" dirty="0"/>
              <a:t>Mental Health</a:t>
            </a:r>
          </a:p>
        </p:txBody>
      </p:sp>
      <p:graphicFrame>
        <p:nvGraphicFramePr>
          <p:cNvPr id="10" name="Table 9">
            <a:extLst>
              <a:ext uri="{FF2B5EF4-FFF2-40B4-BE49-F238E27FC236}">
                <a16:creationId xmlns:a16="http://schemas.microsoft.com/office/drawing/2014/main" id="{26154BAD-489A-426E-B658-7DB81CC5BFA6}"/>
              </a:ext>
            </a:extLst>
          </p:cNvPr>
          <p:cNvGraphicFramePr>
            <a:graphicFrameLocks noGrp="1"/>
          </p:cNvGraphicFramePr>
          <p:nvPr>
            <p:extLst>
              <p:ext uri="{D42A27DB-BD31-4B8C-83A1-F6EECF244321}">
                <p14:modId xmlns:p14="http://schemas.microsoft.com/office/powerpoint/2010/main" val="2428497378"/>
              </p:ext>
            </p:extLst>
          </p:nvPr>
        </p:nvGraphicFramePr>
        <p:xfrm>
          <a:off x="5310554" y="1286653"/>
          <a:ext cx="3709353" cy="1799755"/>
        </p:xfrm>
        <a:graphic>
          <a:graphicData uri="http://schemas.openxmlformats.org/drawingml/2006/table">
            <a:tbl>
              <a:tblPr/>
              <a:tblGrid>
                <a:gridCol w="3709353">
                  <a:extLst>
                    <a:ext uri="{9D8B030D-6E8A-4147-A177-3AD203B41FA5}">
                      <a16:colId xmlns:a16="http://schemas.microsoft.com/office/drawing/2014/main" val="3195102685"/>
                    </a:ext>
                  </a:extLst>
                </a:gridCol>
              </a:tblGrid>
              <a:tr h="140978">
                <a:tc>
                  <a:txBody>
                    <a:bodyPr/>
                    <a:lstStyle/>
                    <a:p>
                      <a:pPr algn="l" fontAlgn="b"/>
                      <a:r>
                        <a:rPr lang="en-US" sz="900" b="0" i="0" u="none" strike="noStrike" dirty="0">
                          <a:solidFill>
                            <a:schemeClr val="tx1"/>
                          </a:solidFill>
                          <a:effectLst/>
                          <a:latin typeface="Arial" panose="020B0604020202020204" pitchFamily="34" charset="0"/>
                        </a:rPr>
                        <a:t>Data not available for Michigan, Lapeer, and Sanilac (2014, 2016, 2022).  </a:t>
                      </a:r>
                    </a:p>
                  </a:txBody>
                  <a:tcPr marL="0" marR="0" marT="0" marB="0" anchor="b">
                    <a:lnL>
                      <a:noFill/>
                    </a:lnL>
                    <a:lnR>
                      <a:noFill/>
                    </a:lnR>
                    <a:lnT>
                      <a:noFill/>
                    </a:lnT>
                    <a:lnB>
                      <a:noFill/>
                    </a:lnB>
                  </a:tcPr>
                </a:tc>
                <a:extLst>
                  <a:ext uri="{0D108BD9-81ED-4DB2-BD59-A6C34878D82A}">
                    <a16:rowId xmlns:a16="http://schemas.microsoft.com/office/drawing/2014/main" val="168702561"/>
                  </a:ext>
                </a:extLst>
              </a:tr>
              <a:tr h="243308">
                <a:tc>
                  <a:txBody>
                    <a:bodyPr/>
                    <a:lstStyle/>
                    <a:p>
                      <a:pPr algn="l" fontAlgn="b"/>
                      <a:r>
                        <a:rPr lang="en-US" sz="900" b="0" i="0" u="none" strike="noStrike" dirty="0">
                          <a:solidFill>
                            <a:schemeClr val="tx1"/>
                          </a:solidFill>
                          <a:effectLst/>
                          <a:latin typeface="Arial" panose="020B0604020202020204" pitchFamily="34" charset="0"/>
                        </a:rPr>
                        <a:t>Percentage of students who seriously considered attempting suicide during the past 12 months</a:t>
                      </a:r>
                    </a:p>
                  </a:txBody>
                  <a:tcPr marL="0" marR="0" marT="0" marB="0" anchor="b">
                    <a:lnL>
                      <a:noFill/>
                    </a:lnL>
                    <a:lnR>
                      <a:noFill/>
                    </a:lnR>
                    <a:lnT>
                      <a:noFill/>
                    </a:lnT>
                    <a:lnB>
                      <a:noFill/>
                    </a:lnB>
                  </a:tcPr>
                </a:tc>
                <a:extLst>
                  <a:ext uri="{0D108BD9-81ED-4DB2-BD59-A6C34878D82A}">
                    <a16:rowId xmlns:a16="http://schemas.microsoft.com/office/drawing/2014/main" val="1594619637"/>
                  </a:ext>
                </a:extLst>
              </a:tr>
              <a:tr h="608270">
                <a:tc>
                  <a:txBody>
                    <a:bodyPr/>
                    <a:lstStyle/>
                    <a:p>
                      <a:pPr algn="l" fontAlgn="b"/>
                      <a:r>
                        <a:rPr lang="en-US" sz="900" b="0" i="0" u="none" strike="noStrike" dirty="0">
                          <a:solidFill>
                            <a:schemeClr val="tx1"/>
                          </a:solidFill>
                          <a:effectLst/>
                          <a:latin typeface="Arial" panose="020B0604020202020204" pitchFamily="34" charset="0"/>
                        </a:rPr>
                        <a:t>% of 9th &amp; 11th grade students who felt so sad or</a:t>
                      </a:r>
                      <a:br>
                        <a:rPr lang="en-US" sz="900" b="0" i="0" u="none" strike="noStrike" dirty="0">
                          <a:solidFill>
                            <a:schemeClr val="tx1"/>
                          </a:solidFill>
                          <a:effectLst/>
                          <a:latin typeface="Arial" panose="020B0604020202020204" pitchFamily="34" charset="0"/>
                        </a:rPr>
                      </a:br>
                      <a:r>
                        <a:rPr lang="en-US" sz="900" b="0" i="0" u="none" strike="noStrike" dirty="0">
                          <a:solidFill>
                            <a:schemeClr val="tx1"/>
                          </a:solidFill>
                          <a:effectLst/>
                          <a:latin typeface="Arial" panose="020B0604020202020204" pitchFamily="34" charset="0"/>
                        </a:rPr>
                        <a:t>hopeless almost every day for two weeks</a:t>
                      </a:r>
                      <a:br>
                        <a:rPr lang="en-US" sz="900" b="0" i="0" u="none" strike="noStrike" dirty="0">
                          <a:solidFill>
                            <a:schemeClr val="tx1"/>
                          </a:solidFill>
                          <a:effectLst/>
                          <a:latin typeface="Arial" panose="020B0604020202020204" pitchFamily="34" charset="0"/>
                        </a:rPr>
                      </a:br>
                      <a:r>
                        <a:rPr lang="en-US" sz="900" b="0" i="0" u="none" strike="noStrike" dirty="0">
                          <a:solidFill>
                            <a:schemeClr val="tx1"/>
                          </a:solidFill>
                          <a:effectLst/>
                          <a:latin typeface="Arial" panose="020B0604020202020204" pitchFamily="34" charset="0"/>
                        </a:rPr>
                        <a:t>or more in a row that they stopped doing</a:t>
                      </a:r>
                      <a:br>
                        <a:rPr lang="en-US" sz="900" b="0" i="0" u="none" strike="noStrike" dirty="0">
                          <a:solidFill>
                            <a:schemeClr val="tx1"/>
                          </a:solidFill>
                          <a:effectLst/>
                          <a:latin typeface="Arial" panose="020B0604020202020204" pitchFamily="34" charset="0"/>
                        </a:rPr>
                      </a:br>
                      <a:r>
                        <a:rPr lang="en-US" sz="900" b="0" i="0" u="none" strike="noStrike" dirty="0">
                          <a:solidFill>
                            <a:schemeClr val="tx1"/>
                          </a:solidFill>
                          <a:effectLst/>
                          <a:latin typeface="Arial" panose="020B0604020202020204" pitchFamily="34" charset="0"/>
                        </a:rPr>
                        <a:t>some usual activities during the past 12</a:t>
                      </a:r>
                      <a:br>
                        <a:rPr lang="en-US" sz="900" b="0" i="0" u="none" strike="noStrike" dirty="0">
                          <a:solidFill>
                            <a:schemeClr val="tx1"/>
                          </a:solidFill>
                          <a:effectLst/>
                          <a:latin typeface="Arial" panose="020B0604020202020204" pitchFamily="34" charset="0"/>
                        </a:rPr>
                      </a:br>
                      <a:r>
                        <a:rPr lang="en-US" sz="900" b="0" i="0" u="none" strike="noStrike" dirty="0">
                          <a:solidFill>
                            <a:schemeClr val="tx1"/>
                          </a:solidFill>
                          <a:effectLst/>
                          <a:latin typeface="Arial" panose="020B0604020202020204" pitchFamily="34" charset="0"/>
                        </a:rPr>
                        <a:t>months</a:t>
                      </a:r>
                    </a:p>
                  </a:txBody>
                  <a:tcPr marL="0" marR="0" marT="0" marB="0" anchor="b">
                    <a:lnL>
                      <a:noFill/>
                    </a:lnL>
                    <a:lnR>
                      <a:noFill/>
                    </a:lnR>
                    <a:lnT>
                      <a:noFill/>
                    </a:lnT>
                    <a:lnB>
                      <a:noFill/>
                    </a:lnB>
                  </a:tcPr>
                </a:tc>
                <a:extLst>
                  <a:ext uri="{0D108BD9-81ED-4DB2-BD59-A6C34878D82A}">
                    <a16:rowId xmlns:a16="http://schemas.microsoft.com/office/drawing/2014/main" val="85441920"/>
                  </a:ext>
                </a:extLst>
              </a:tr>
              <a:tr h="121654">
                <a:tc>
                  <a:txBody>
                    <a:bodyPr/>
                    <a:lstStyle/>
                    <a:p>
                      <a:pPr algn="l" fontAlgn="b"/>
                      <a:r>
                        <a:rPr lang="en-US" sz="900" b="0" i="0" u="none" strike="noStrike" dirty="0">
                          <a:solidFill>
                            <a:schemeClr val="tx1"/>
                          </a:solidFill>
                          <a:effectLst/>
                          <a:latin typeface="Arial" panose="020B0604020202020204" pitchFamily="34" charset="0"/>
                        </a:rPr>
                        <a:t>Michigan Profile for Healthy Youth</a:t>
                      </a:r>
                    </a:p>
                  </a:txBody>
                  <a:tcPr marL="0" marR="0" marT="0" marB="0" anchor="b">
                    <a:lnL>
                      <a:noFill/>
                    </a:lnL>
                    <a:lnR>
                      <a:noFill/>
                    </a:lnR>
                    <a:lnT>
                      <a:noFill/>
                    </a:lnT>
                    <a:lnB>
                      <a:noFill/>
                    </a:lnB>
                  </a:tcPr>
                </a:tc>
                <a:extLst>
                  <a:ext uri="{0D108BD9-81ED-4DB2-BD59-A6C34878D82A}">
                    <a16:rowId xmlns:a16="http://schemas.microsoft.com/office/drawing/2014/main" val="274264577"/>
                  </a:ext>
                </a:extLst>
              </a:tr>
              <a:tr h="243308">
                <a:tc>
                  <a:txBody>
                    <a:bodyPr/>
                    <a:lstStyle/>
                    <a:p>
                      <a:pPr algn="l" fontAlgn="b"/>
                      <a:r>
                        <a:rPr lang="en-US" sz="900" b="0" i="0" u="sng" strike="noStrike" dirty="0">
                          <a:solidFill>
                            <a:schemeClr val="tx1"/>
                          </a:solidFill>
                          <a:effectLst/>
                          <a:latin typeface="Arial" panose="020B0604020202020204" pitchFamily="34" charset="0"/>
                          <a:hlinkClick r:id="rId2">
                            <a:extLst>
                              <a:ext uri="{A12FA001-AC4F-418D-AE19-62706E023703}">
                                <ahyp:hlinkClr xmlns:ahyp="http://schemas.microsoft.com/office/drawing/2018/hyperlinkcolor" val="tx"/>
                              </a:ext>
                            </a:extLst>
                          </a:hlinkClick>
                        </a:rPr>
                        <a:t>https://mdoe.state.mi.us/schoolhealthsurveys/ExternalReports/CountyReportGeneration.aspx </a:t>
                      </a:r>
                      <a:endParaRPr lang="en-US" sz="900" b="0" i="0" u="sng" strike="noStrike" dirty="0">
                        <a:solidFill>
                          <a:schemeClr val="tx1"/>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182469694"/>
                  </a:ext>
                </a:extLst>
              </a:tr>
              <a:tr h="287177">
                <a:tc>
                  <a:txBody>
                    <a:bodyPr/>
                    <a:lstStyle/>
                    <a:p>
                      <a:pPr algn="l" fontAlgn="b"/>
                      <a:r>
                        <a:rPr lang="en-US" sz="900" b="0" i="0" u="none" strike="noStrike" dirty="0">
                          <a:solidFill>
                            <a:schemeClr val="tx1"/>
                          </a:solidFill>
                          <a:effectLst/>
                          <a:latin typeface="Arial" panose="020B0604020202020204" pitchFamily="34" charset="0"/>
                        </a:rPr>
                        <a:t>Due to COVID 19 and school closures some schools administered the survey in 2020 and some in 2021.  Results are being combined.</a:t>
                      </a:r>
                    </a:p>
                  </a:txBody>
                  <a:tcPr marL="0" marR="0" marT="0" marB="0" anchor="b">
                    <a:lnL>
                      <a:noFill/>
                    </a:lnL>
                    <a:lnR>
                      <a:noFill/>
                    </a:lnR>
                    <a:lnT>
                      <a:noFill/>
                    </a:lnT>
                    <a:lnB>
                      <a:noFill/>
                    </a:lnB>
                  </a:tcPr>
                </a:tc>
                <a:extLst>
                  <a:ext uri="{0D108BD9-81ED-4DB2-BD59-A6C34878D82A}">
                    <a16:rowId xmlns:a16="http://schemas.microsoft.com/office/drawing/2014/main" val="1421194357"/>
                  </a:ext>
                </a:extLst>
              </a:tr>
            </a:tbl>
          </a:graphicData>
        </a:graphic>
      </p:graphicFrame>
      <p:graphicFrame>
        <p:nvGraphicFramePr>
          <p:cNvPr id="11" name="Table 10">
            <a:extLst>
              <a:ext uri="{FF2B5EF4-FFF2-40B4-BE49-F238E27FC236}">
                <a16:creationId xmlns:a16="http://schemas.microsoft.com/office/drawing/2014/main" id="{8C1AD2D5-170A-44E4-8C15-59AF7ED770B4}"/>
              </a:ext>
            </a:extLst>
          </p:cNvPr>
          <p:cNvGraphicFramePr>
            <a:graphicFrameLocks noGrp="1"/>
          </p:cNvGraphicFramePr>
          <p:nvPr>
            <p:extLst>
              <p:ext uri="{D42A27DB-BD31-4B8C-83A1-F6EECF244321}">
                <p14:modId xmlns:p14="http://schemas.microsoft.com/office/powerpoint/2010/main" val="4283120673"/>
              </p:ext>
            </p:extLst>
          </p:nvPr>
        </p:nvGraphicFramePr>
        <p:xfrm>
          <a:off x="314099" y="5854535"/>
          <a:ext cx="2733901" cy="491640"/>
        </p:xfrm>
        <a:graphic>
          <a:graphicData uri="http://schemas.openxmlformats.org/drawingml/2006/table">
            <a:tbl>
              <a:tblPr/>
              <a:tblGrid>
                <a:gridCol w="2733901">
                  <a:extLst>
                    <a:ext uri="{9D8B030D-6E8A-4147-A177-3AD203B41FA5}">
                      <a16:colId xmlns:a16="http://schemas.microsoft.com/office/drawing/2014/main" val="2971253885"/>
                    </a:ext>
                  </a:extLst>
                </a:gridCol>
              </a:tblGrid>
              <a:tr h="178130">
                <a:tc>
                  <a:txBody>
                    <a:bodyPr/>
                    <a:lstStyle/>
                    <a:p>
                      <a:pPr algn="l" fontAlgn="b"/>
                      <a:r>
                        <a:rPr lang="en-US" sz="900" b="0" i="0" u="none" strike="noStrike" dirty="0">
                          <a:solidFill>
                            <a:schemeClr val="tx1"/>
                          </a:solidFill>
                          <a:effectLst/>
                          <a:latin typeface="Arial" panose="020B0604020202020204" pitchFamily="34" charset="0"/>
                          <a:cs typeface="Arial" panose="020B0604020202020204" pitchFamily="34" charset="0"/>
                        </a:rPr>
                        <a:t>Michigan Department of Health and Human Services</a:t>
                      </a:r>
                    </a:p>
                  </a:txBody>
                  <a:tcPr marL="0" marR="0" marT="0" marB="0" anchor="b">
                    <a:lnL>
                      <a:noFill/>
                    </a:lnL>
                    <a:lnR>
                      <a:noFill/>
                    </a:lnR>
                    <a:lnT>
                      <a:noFill/>
                    </a:lnT>
                    <a:lnB>
                      <a:noFill/>
                    </a:lnB>
                  </a:tcPr>
                </a:tc>
                <a:extLst>
                  <a:ext uri="{0D108BD9-81ED-4DB2-BD59-A6C34878D82A}">
                    <a16:rowId xmlns:a16="http://schemas.microsoft.com/office/drawing/2014/main" val="1579870196"/>
                  </a:ext>
                </a:extLst>
              </a:tr>
              <a:tr h="313510">
                <a:tc>
                  <a:txBody>
                    <a:bodyPr/>
                    <a:lstStyle/>
                    <a:p>
                      <a:pPr algn="l" fontAlgn="b"/>
                      <a:r>
                        <a:rPr lang="en-US" sz="900" b="0" i="0" u="sng" strike="noStrike" dirty="0">
                          <a:solidFill>
                            <a:schemeClr val="tx1"/>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http://www.michigan.gov/mdhhs/0,5885,7-339-71550_5104_5279_39424-134707--,00.html</a:t>
                      </a:r>
                      <a:endParaRPr lang="en-US" sz="900" b="0" i="0" u="sng" strike="noStrike" dirty="0">
                        <a:solidFill>
                          <a:schemeClr val="tx1"/>
                        </a:solidFill>
                        <a:effectLst/>
                        <a:latin typeface="Arial" panose="020B0604020202020204" pitchFamily="34" charset="0"/>
                        <a:cs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564214388"/>
                  </a:ext>
                </a:extLst>
              </a:tr>
            </a:tbl>
          </a:graphicData>
        </a:graphic>
      </p:graphicFrame>
      <p:graphicFrame>
        <p:nvGraphicFramePr>
          <p:cNvPr id="3" name="Table 2">
            <a:extLst>
              <a:ext uri="{FF2B5EF4-FFF2-40B4-BE49-F238E27FC236}">
                <a16:creationId xmlns:a16="http://schemas.microsoft.com/office/drawing/2014/main" id="{385A0B19-9B00-EFFF-BF02-328C7CC17A56}"/>
              </a:ext>
            </a:extLst>
          </p:cNvPr>
          <p:cNvGraphicFramePr>
            <a:graphicFrameLocks noGrp="1"/>
          </p:cNvGraphicFramePr>
          <p:nvPr>
            <p:extLst>
              <p:ext uri="{D42A27DB-BD31-4B8C-83A1-F6EECF244321}">
                <p14:modId xmlns:p14="http://schemas.microsoft.com/office/powerpoint/2010/main" val="647310112"/>
              </p:ext>
            </p:extLst>
          </p:nvPr>
        </p:nvGraphicFramePr>
        <p:xfrm>
          <a:off x="454708" y="4051078"/>
          <a:ext cx="2644322" cy="1358900"/>
        </p:xfrm>
        <a:graphic>
          <a:graphicData uri="http://schemas.openxmlformats.org/drawingml/2006/table">
            <a:tbl>
              <a:tblPr>
                <a:tableStyleId>{5C22544A-7EE6-4342-B048-85BDC9FD1C3A}</a:tableStyleId>
              </a:tblPr>
              <a:tblGrid>
                <a:gridCol w="1469068">
                  <a:extLst>
                    <a:ext uri="{9D8B030D-6E8A-4147-A177-3AD203B41FA5}">
                      <a16:colId xmlns:a16="http://schemas.microsoft.com/office/drawing/2014/main" val="1817306465"/>
                    </a:ext>
                  </a:extLst>
                </a:gridCol>
                <a:gridCol w="1175254">
                  <a:extLst>
                    <a:ext uri="{9D8B030D-6E8A-4147-A177-3AD203B41FA5}">
                      <a16:colId xmlns:a16="http://schemas.microsoft.com/office/drawing/2014/main" val="3254483844"/>
                    </a:ext>
                  </a:extLst>
                </a:gridCol>
              </a:tblGrid>
              <a:tr h="156816">
                <a:tc gridSpan="2">
                  <a:txBody>
                    <a:bodyPr/>
                    <a:lstStyle/>
                    <a:p>
                      <a:pPr algn="ctr" fontAlgn="ctr"/>
                      <a:r>
                        <a:rPr lang="en-US" sz="1000" b="1" u="none" strike="noStrike" dirty="0">
                          <a:solidFill>
                            <a:srgbClr val="000000"/>
                          </a:solidFill>
                          <a:effectLst/>
                        </a:rPr>
                        <a:t>% of Adults ever told by Doctor they have a Depressive Disorder</a:t>
                      </a:r>
                      <a:endParaRPr lang="en-US" sz="1000" b="1" i="0" u="none" strike="noStrike" dirty="0">
                        <a:solidFill>
                          <a:srgbClr val="000000"/>
                        </a:solidFill>
                        <a:effectLst/>
                        <a:latin typeface="Arial" panose="020B0604020202020204" pitchFamily="34" charset="0"/>
                      </a:endParaRPr>
                    </a:p>
                  </a:txBody>
                  <a:tcPr marL="6350" marR="6350" marT="6350" marB="0" anchor="ctr"/>
                </a:tc>
                <a:tc hMerge="1">
                  <a:txBody>
                    <a:bodyPr/>
                    <a:lstStyle/>
                    <a:p>
                      <a:endParaRPr lang="en-US"/>
                    </a:p>
                  </a:txBody>
                  <a:tcPr/>
                </a:tc>
                <a:extLst>
                  <a:ext uri="{0D108BD9-81ED-4DB2-BD59-A6C34878D82A}">
                    <a16:rowId xmlns:a16="http://schemas.microsoft.com/office/drawing/2014/main" val="3958866165"/>
                  </a:ext>
                </a:extLst>
              </a:tr>
              <a:tr h="158155">
                <a:tc>
                  <a:txBody>
                    <a:bodyPr/>
                    <a:lstStyle/>
                    <a:p>
                      <a:pPr algn="l" fontAlgn="b"/>
                      <a:r>
                        <a:rPr lang="en-US" sz="1000" b="1" u="none" strike="noStrike" dirty="0">
                          <a:solidFill>
                            <a:srgbClr val="000000"/>
                          </a:solidFill>
                          <a:effectLst/>
                        </a:rPr>
                        <a:t> </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u="none" strike="noStrike" dirty="0">
                          <a:solidFill>
                            <a:srgbClr val="000000"/>
                          </a:solidFill>
                          <a:effectLst/>
                          <a:latin typeface="+mn-lt"/>
                        </a:rPr>
                        <a:t>2021-2023</a:t>
                      </a:r>
                      <a:endParaRPr lang="en-US" sz="1000" b="1"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1823257740"/>
                  </a:ext>
                </a:extLst>
              </a:tr>
              <a:tr h="177800">
                <a:tc>
                  <a:txBody>
                    <a:bodyPr/>
                    <a:lstStyle/>
                    <a:p>
                      <a:pPr algn="l" fontAlgn="b"/>
                      <a:r>
                        <a:rPr lang="en-US" sz="1000" b="1" u="none" strike="noStrike" dirty="0">
                          <a:solidFill>
                            <a:srgbClr val="000000"/>
                          </a:solidFill>
                          <a:effectLst/>
                        </a:rPr>
                        <a:t>Michigan</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23.2%</a:t>
                      </a:r>
                    </a:p>
                  </a:txBody>
                  <a:tcPr marL="6350" marR="6350" marT="6350" marB="0" anchor="ctr"/>
                </a:tc>
                <a:extLst>
                  <a:ext uri="{0D108BD9-81ED-4DB2-BD59-A6C34878D82A}">
                    <a16:rowId xmlns:a16="http://schemas.microsoft.com/office/drawing/2014/main" val="1908581101"/>
                  </a:ext>
                </a:extLst>
              </a:tr>
              <a:tr h="177800">
                <a:tc>
                  <a:txBody>
                    <a:bodyPr/>
                    <a:lstStyle/>
                    <a:p>
                      <a:pPr algn="l" fontAlgn="b"/>
                      <a:r>
                        <a:rPr lang="en-US" sz="1000" b="1" u="none" strike="noStrike" dirty="0">
                          <a:solidFill>
                            <a:srgbClr val="000000"/>
                          </a:solidFill>
                          <a:effectLst/>
                        </a:rPr>
                        <a:t>Huron</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22.6%</a:t>
                      </a:r>
                    </a:p>
                  </a:txBody>
                  <a:tcPr marL="6350" marR="6350" marT="6350" marB="0" anchor="ctr"/>
                </a:tc>
                <a:extLst>
                  <a:ext uri="{0D108BD9-81ED-4DB2-BD59-A6C34878D82A}">
                    <a16:rowId xmlns:a16="http://schemas.microsoft.com/office/drawing/2014/main" val="3611130165"/>
                  </a:ext>
                </a:extLst>
              </a:tr>
              <a:tr h="177800">
                <a:tc>
                  <a:txBody>
                    <a:bodyPr/>
                    <a:lstStyle/>
                    <a:p>
                      <a:pPr algn="l" fontAlgn="b"/>
                      <a:r>
                        <a:rPr lang="en-US" sz="1000" b="1" u="none" strike="noStrike" dirty="0">
                          <a:solidFill>
                            <a:srgbClr val="000000"/>
                          </a:solidFill>
                          <a:effectLst/>
                        </a:rPr>
                        <a:t>Lapeer</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19.0%</a:t>
                      </a:r>
                    </a:p>
                  </a:txBody>
                  <a:tcPr marL="6350" marR="6350" marT="6350" marB="0" anchor="ctr"/>
                </a:tc>
                <a:extLst>
                  <a:ext uri="{0D108BD9-81ED-4DB2-BD59-A6C34878D82A}">
                    <a16:rowId xmlns:a16="http://schemas.microsoft.com/office/drawing/2014/main" val="2026794659"/>
                  </a:ext>
                </a:extLst>
              </a:tr>
              <a:tr h="177800">
                <a:tc>
                  <a:txBody>
                    <a:bodyPr/>
                    <a:lstStyle/>
                    <a:p>
                      <a:pPr algn="l" fontAlgn="b"/>
                      <a:r>
                        <a:rPr lang="en-US" sz="1000" b="1" u="none" strike="noStrike" dirty="0">
                          <a:solidFill>
                            <a:srgbClr val="FF0000"/>
                          </a:solidFill>
                          <a:effectLst/>
                        </a:rPr>
                        <a:t>Sanilac</a:t>
                      </a:r>
                      <a:endParaRPr lang="en-US" sz="1000" b="1" i="0" u="none" strike="noStrike" dirty="0">
                        <a:solidFill>
                          <a:srgbClr val="FF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FF0000"/>
                          </a:solidFill>
                          <a:effectLst/>
                          <a:latin typeface="+mn-lt"/>
                        </a:rPr>
                        <a:t>20.2%</a:t>
                      </a:r>
                    </a:p>
                  </a:txBody>
                  <a:tcPr marL="6350" marR="6350" marT="6350" marB="0" anchor="ctr"/>
                </a:tc>
                <a:extLst>
                  <a:ext uri="{0D108BD9-81ED-4DB2-BD59-A6C34878D82A}">
                    <a16:rowId xmlns:a16="http://schemas.microsoft.com/office/drawing/2014/main" val="904397635"/>
                  </a:ext>
                </a:extLst>
              </a:tr>
              <a:tr h="177800">
                <a:tc>
                  <a:txBody>
                    <a:bodyPr/>
                    <a:lstStyle/>
                    <a:p>
                      <a:pPr algn="l" fontAlgn="b"/>
                      <a:r>
                        <a:rPr lang="en-US" sz="1000" b="1" u="none" strike="noStrike">
                          <a:solidFill>
                            <a:srgbClr val="000000"/>
                          </a:solidFill>
                          <a:effectLst/>
                        </a:rPr>
                        <a:t>Tuscola</a:t>
                      </a:r>
                      <a:endParaRPr lang="en-US" sz="1000" b="1"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21.1%</a:t>
                      </a:r>
                    </a:p>
                  </a:txBody>
                  <a:tcPr marL="6350" marR="6350" marT="6350" marB="0" anchor="ctr"/>
                </a:tc>
                <a:extLst>
                  <a:ext uri="{0D108BD9-81ED-4DB2-BD59-A6C34878D82A}">
                    <a16:rowId xmlns:a16="http://schemas.microsoft.com/office/drawing/2014/main" val="3472988508"/>
                  </a:ext>
                </a:extLst>
              </a:tr>
            </a:tbl>
          </a:graphicData>
        </a:graphic>
      </p:graphicFrame>
      <p:pic>
        <p:nvPicPr>
          <p:cNvPr id="4" name="Picture 3">
            <a:extLst>
              <a:ext uri="{FF2B5EF4-FFF2-40B4-BE49-F238E27FC236}">
                <a16:creationId xmlns:a16="http://schemas.microsoft.com/office/drawing/2014/main" id="{894C9C50-84A8-53FA-4C85-80658757E697}"/>
              </a:ext>
            </a:extLst>
          </p:cNvPr>
          <p:cNvPicPr>
            <a:picLocks noChangeAspect="1"/>
          </p:cNvPicPr>
          <p:nvPr/>
        </p:nvPicPr>
        <p:blipFill>
          <a:blip r:embed="rId4"/>
          <a:stretch>
            <a:fillRect/>
          </a:stretch>
        </p:blipFill>
        <p:spPr>
          <a:xfrm>
            <a:off x="248221" y="363854"/>
            <a:ext cx="4923726" cy="2679156"/>
          </a:xfrm>
          <a:prstGeom prst="rect">
            <a:avLst/>
          </a:prstGeom>
        </p:spPr>
      </p:pic>
      <p:pic>
        <p:nvPicPr>
          <p:cNvPr id="5" name="Picture 4">
            <a:extLst>
              <a:ext uri="{FF2B5EF4-FFF2-40B4-BE49-F238E27FC236}">
                <a16:creationId xmlns:a16="http://schemas.microsoft.com/office/drawing/2014/main" id="{C8AB5CB9-7379-3E84-2D5C-694001B85F1F}"/>
              </a:ext>
            </a:extLst>
          </p:cNvPr>
          <p:cNvPicPr>
            <a:picLocks noChangeAspect="1"/>
          </p:cNvPicPr>
          <p:nvPr/>
        </p:nvPicPr>
        <p:blipFill>
          <a:blip r:embed="rId5"/>
          <a:stretch>
            <a:fillRect/>
          </a:stretch>
        </p:blipFill>
        <p:spPr>
          <a:xfrm>
            <a:off x="3403991" y="3257849"/>
            <a:ext cx="5425910" cy="3048264"/>
          </a:xfrm>
          <a:prstGeom prst="rect">
            <a:avLst/>
          </a:prstGeom>
        </p:spPr>
      </p:pic>
    </p:spTree>
    <p:extLst>
      <p:ext uri="{BB962C8B-B14F-4D97-AF65-F5344CB8AC3E}">
        <p14:creationId xmlns:p14="http://schemas.microsoft.com/office/powerpoint/2010/main" val="38130469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E886C61-DD87-4B86-9EFA-E1D60361D07C}"/>
              </a:ext>
            </a:extLst>
          </p:cNvPr>
          <p:cNvSpPr txBox="1"/>
          <p:nvPr/>
        </p:nvSpPr>
        <p:spPr>
          <a:xfrm>
            <a:off x="175461" y="5513627"/>
            <a:ext cx="8571334" cy="707886"/>
          </a:xfrm>
          <a:prstGeom prst="rect">
            <a:avLst/>
          </a:prstGeom>
          <a:noFill/>
        </p:spPr>
        <p:txBody>
          <a:bodyPr wrap="square">
            <a:spAutoFit/>
          </a:bodyPr>
          <a:lstStyle/>
          <a:p>
            <a:pPr algn="l" fontAlgn="b"/>
            <a:r>
              <a:rPr lang="en-US" sz="1100" b="0" i="0" u="none" strike="noStrike" dirty="0">
                <a:solidFill>
                  <a:schemeClr val="tx1"/>
                </a:solidFill>
                <a:effectLst/>
                <a:latin typeface="Arial" panose="020B0604020202020204" pitchFamily="34" charset="0"/>
                <a:cs typeface="Arial" panose="020B0604020202020204" pitchFamily="34" charset="0"/>
              </a:rPr>
              <a:t>Michigan Department of Health and Human Services </a:t>
            </a:r>
            <a:r>
              <a:rPr lang="en-US" sz="1800" b="0" i="0" u="none" strike="noStrike" dirty="0">
                <a:effectLst/>
                <a:latin typeface="Arial" panose="020B0604020202020204" pitchFamily="34" charset="0"/>
              </a:rPr>
              <a:t>*</a:t>
            </a:r>
            <a:r>
              <a:rPr lang="en-US" sz="1100" b="0" i="0" u="none" strike="noStrike" dirty="0">
                <a:effectLst/>
                <a:latin typeface="Arial" panose="020B0604020202020204" pitchFamily="34" charset="0"/>
                <a:cs typeface="Arial" panose="020B0604020202020204" pitchFamily="34" charset="0"/>
              </a:rPr>
              <a:t>Data suppressed due to a denominator &lt; 50 and/or a relative standard error &gt;30% for Huron 2021-2023</a:t>
            </a:r>
            <a:r>
              <a:rPr lang="en-US" sz="1100" dirty="0">
                <a:latin typeface="Arial" panose="020B0604020202020204" pitchFamily="34" charset="0"/>
                <a:cs typeface="Arial" panose="020B0604020202020204" pitchFamily="34" charset="0"/>
              </a:rPr>
              <a:t> </a:t>
            </a:r>
            <a:endParaRPr lang="en-US" sz="1100" b="0" i="0" u="none" strike="noStrike" dirty="0">
              <a:solidFill>
                <a:schemeClr val="tx1"/>
              </a:solidFill>
              <a:effectLst/>
              <a:latin typeface="Arial" panose="020B0604020202020204" pitchFamily="34" charset="0"/>
              <a:cs typeface="Arial" panose="020B0604020202020204" pitchFamily="34" charset="0"/>
            </a:endParaRPr>
          </a:p>
          <a:p>
            <a:r>
              <a:rPr lang="en-US" sz="1100" b="0" i="0" u="sng" strike="noStrike" dirty="0">
                <a:effectLst/>
                <a:latin typeface="Arial" panose="020B0604020202020204" pitchFamily="34" charset="0"/>
                <a:hlinkClick r:id="rId2">
                  <a:extLst>
                    <a:ext uri="{A12FA001-AC4F-418D-AE19-62706E023703}">
                      <ahyp:hlinkClr xmlns:ahyp="http://schemas.microsoft.com/office/drawing/2018/hyperlinkcolor" val="tx"/>
                    </a:ext>
                  </a:extLst>
                </a:hlinkClick>
              </a:rPr>
              <a:t>https://vitalstats.michigan.gov/osr/CHI/CRI/frame.asp</a:t>
            </a:r>
            <a:r>
              <a:rPr lang="en-US" sz="1100" dirty="0"/>
              <a:t> </a:t>
            </a:r>
          </a:p>
        </p:txBody>
      </p:sp>
      <p:sp>
        <p:nvSpPr>
          <p:cNvPr id="7" name="TextBox 6">
            <a:extLst>
              <a:ext uri="{FF2B5EF4-FFF2-40B4-BE49-F238E27FC236}">
                <a16:creationId xmlns:a16="http://schemas.microsoft.com/office/drawing/2014/main" id="{B314FC72-EDD5-4B65-A13B-3FC6C585DB71}"/>
              </a:ext>
            </a:extLst>
          </p:cNvPr>
          <p:cNvSpPr txBox="1"/>
          <p:nvPr/>
        </p:nvSpPr>
        <p:spPr>
          <a:xfrm>
            <a:off x="6924381" y="1159750"/>
            <a:ext cx="2108267" cy="2616101"/>
          </a:xfrm>
          <a:prstGeom prst="rect">
            <a:avLst/>
          </a:prstGeom>
          <a:noFill/>
        </p:spPr>
        <p:txBody>
          <a:bodyPr wrap="square" rtlCol="0">
            <a:spAutoFit/>
          </a:bodyPr>
          <a:lstStyle/>
          <a:p>
            <a:pPr algn="ctr"/>
            <a:r>
              <a:rPr lang="en-US" sz="2000" dirty="0"/>
              <a:t>Over the past 10 years, </a:t>
            </a:r>
          </a:p>
          <a:p>
            <a:pPr algn="ctr"/>
            <a:r>
              <a:rPr lang="en-US" sz="4400" dirty="0"/>
              <a:t>83% </a:t>
            </a:r>
          </a:p>
          <a:p>
            <a:pPr algn="ctr"/>
            <a:r>
              <a:rPr lang="en-US" sz="2000" dirty="0"/>
              <a:t>of suicide deaths in Sanilac County were men</a:t>
            </a:r>
          </a:p>
        </p:txBody>
      </p:sp>
      <p:graphicFrame>
        <p:nvGraphicFramePr>
          <p:cNvPr id="2" name="Table 1">
            <a:extLst>
              <a:ext uri="{FF2B5EF4-FFF2-40B4-BE49-F238E27FC236}">
                <a16:creationId xmlns:a16="http://schemas.microsoft.com/office/drawing/2014/main" id="{761D0151-EAA8-1B35-3EC7-D71D06927AC6}"/>
              </a:ext>
            </a:extLst>
          </p:cNvPr>
          <p:cNvGraphicFramePr>
            <a:graphicFrameLocks noGrp="1"/>
          </p:cNvGraphicFramePr>
          <p:nvPr>
            <p:extLst>
              <p:ext uri="{D42A27DB-BD31-4B8C-83A1-F6EECF244321}">
                <p14:modId xmlns:p14="http://schemas.microsoft.com/office/powerpoint/2010/main" val="3385962015"/>
              </p:ext>
            </p:extLst>
          </p:nvPr>
        </p:nvGraphicFramePr>
        <p:xfrm>
          <a:off x="6255986" y="4107495"/>
          <a:ext cx="2664586" cy="1206500"/>
        </p:xfrm>
        <a:graphic>
          <a:graphicData uri="http://schemas.openxmlformats.org/drawingml/2006/table">
            <a:tbl>
              <a:tblPr>
                <a:tableStyleId>{5C22544A-7EE6-4342-B048-85BDC9FD1C3A}</a:tableStyleId>
              </a:tblPr>
              <a:tblGrid>
                <a:gridCol w="1489332">
                  <a:extLst>
                    <a:ext uri="{9D8B030D-6E8A-4147-A177-3AD203B41FA5}">
                      <a16:colId xmlns:a16="http://schemas.microsoft.com/office/drawing/2014/main" val="1817306465"/>
                    </a:ext>
                  </a:extLst>
                </a:gridCol>
                <a:gridCol w="1175254">
                  <a:extLst>
                    <a:ext uri="{9D8B030D-6E8A-4147-A177-3AD203B41FA5}">
                      <a16:colId xmlns:a16="http://schemas.microsoft.com/office/drawing/2014/main" val="3254483844"/>
                    </a:ext>
                  </a:extLst>
                </a:gridCol>
              </a:tblGrid>
              <a:tr h="156816">
                <a:tc gridSpan="2">
                  <a:txBody>
                    <a:bodyPr/>
                    <a:lstStyle/>
                    <a:p>
                      <a:pPr algn="ctr" rtl="0" fontAlgn="ctr"/>
                      <a:r>
                        <a:rPr lang="en-US" sz="1000" b="1" i="0" u="none" strike="noStrike">
                          <a:solidFill>
                            <a:srgbClr val="000000"/>
                          </a:solidFill>
                          <a:effectLst/>
                          <a:latin typeface="Century Gothic" panose="020B0502020202020204" pitchFamily="34" charset="0"/>
                        </a:rPr>
                        <a:t>Suicide Mortality Trends Age Adjusted Rate</a:t>
                      </a:r>
                    </a:p>
                  </a:txBody>
                  <a:tcPr marL="6350" marR="6350" marT="6350" marB="0" anchor="ctr"/>
                </a:tc>
                <a:tc hMerge="1">
                  <a:txBody>
                    <a:bodyPr/>
                    <a:lstStyle/>
                    <a:p>
                      <a:endParaRPr lang="en-US"/>
                    </a:p>
                  </a:txBody>
                  <a:tcPr/>
                </a:tc>
                <a:extLst>
                  <a:ext uri="{0D108BD9-81ED-4DB2-BD59-A6C34878D82A}">
                    <a16:rowId xmlns:a16="http://schemas.microsoft.com/office/drawing/2014/main" val="3958866165"/>
                  </a:ext>
                </a:extLst>
              </a:tr>
              <a:tr h="158155">
                <a:tc>
                  <a:txBody>
                    <a:bodyPr/>
                    <a:lstStyle/>
                    <a:p>
                      <a:pPr algn="l" rtl="0" fontAlgn="b"/>
                      <a:r>
                        <a:rPr lang="en-US" sz="1000" b="1" i="0" u="none" strike="noStrike">
                          <a:solidFill>
                            <a:srgbClr val="000000"/>
                          </a:solidFill>
                          <a:effectLst/>
                          <a:latin typeface="Century Gothic" panose="020B0502020202020204" pitchFamily="34" charset="0"/>
                        </a:rPr>
                        <a:t> </a:t>
                      </a:r>
                    </a:p>
                  </a:txBody>
                  <a:tcPr marL="6350" marR="6350" marT="6350" marB="0" anchor="b"/>
                </a:tc>
                <a:tc>
                  <a:txBody>
                    <a:bodyPr/>
                    <a:lstStyle/>
                    <a:p>
                      <a:pPr algn="ctr" rtl="0" fontAlgn="ctr"/>
                      <a:r>
                        <a:rPr lang="en-US" sz="1000" b="1" i="0" u="none" strike="noStrike">
                          <a:solidFill>
                            <a:srgbClr val="000000"/>
                          </a:solidFill>
                          <a:effectLst/>
                          <a:latin typeface="Century Gothic" panose="020B0502020202020204" pitchFamily="34" charset="0"/>
                        </a:rPr>
                        <a:t>2019-2023</a:t>
                      </a:r>
                    </a:p>
                  </a:txBody>
                  <a:tcPr marL="6350" marR="6350" marT="6350" marB="0" anchor="ctr"/>
                </a:tc>
                <a:extLst>
                  <a:ext uri="{0D108BD9-81ED-4DB2-BD59-A6C34878D82A}">
                    <a16:rowId xmlns:a16="http://schemas.microsoft.com/office/drawing/2014/main" val="1823257740"/>
                  </a:ext>
                </a:extLst>
              </a:tr>
              <a:tr h="177800">
                <a:tc>
                  <a:txBody>
                    <a:bodyPr/>
                    <a:lstStyle/>
                    <a:p>
                      <a:pPr algn="l" rtl="0" fontAlgn="b"/>
                      <a:r>
                        <a:rPr lang="en-US" sz="1000" b="1" i="0" u="none" strike="noStrike">
                          <a:solidFill>
                            <a:srgbClr val="000000"/>
                          </a:solidFill>
                          <a:effectLst/>
                          <a:latin typeface="Century Gothic" panose="020B0502020202020204" pitchFamily="34" charset="0"/>
                        </a:rPr>
                        <a:t>Michigan</a:t>
                      </a:r>
                    </a:p>
                  </a:txBody>
                  <a:tcPr marL="6350" marR="6350" marT="6350" marB="0" anchor="b"/>
                </a:tc>
                <a:tc>
                  <a:txBody>
                    <a:bodyPr/>
                    <a:lstStyle/>
                    <a:p>
                      <a:pPr algn="ctr" rtl="0" fontAlgn="ctr"/>
                      <a:r>
                        <a:rPr lang="en-US" sz="1000" b="1" i="0" u="none" strike="noStrike">
                          <a:solidFill>
                            <a:srgbClr val="000000"/>
                          </a:solidFill>
                          <a:effectLst/>
                          <a:latin typeface="Century Gothic" panose="020B0502020202020204" pitchFamily="34" charset="0"/>
                        </a:rPr>
                        <a:t>14.4</a:t>
                      </a:r>
                    </a:p>
                  </a:txBody>
                  <a:tcPr marL="6350" marR="6350" marT="6350" marB="0" anchor="ctr"/>
                </a:tc>
                <a:extLst>
                  <a:ext uri="{0D108BD9-81ED-4DB2-BD59-A6C34878D82A}">
                    <a16:rowId xmlns:a16="http://schemas.microsoft.com/office/drawing/2014/main" val="1908581101"/>
                  </a:ext>
                </a:extLst>
              </a:tr>
              <a:tr h="177800">
                <a:tc>
                  <a:txBody>
                    <a:bodyPr/>
                    <a:lstStyle/>
                    <a:p>
                      <a:pPr algn="l" rtl="0" fontAlgn="b"/>
                      <a:r>
                        <a:rPr lang="en-US" sz="1000" b="1" i="0" u="none" strike="noStrike">
                          <a:solidFill>
                            <a:srgbClr val="000000"/>
                          </a:solidFill>
                          <a:effectLst/>
                          <a:latin typeface="Century Gothic" panose="020B0502020202020204" pitchFamily="34" charset="0"/>
                        </a:rPr>
                        <a:t>Huron</a:t>
                      </a:r>
                    </a:p>
                  </a:txBody>
                  <a:tcPr marL="6350" marR="6350" marT="6350" marB="0" anchor="b"/>
                </a:tc>
                <a:tc>
                  <a:txBody>
                    <a:bodyPr/>
                    <a:lstStyle/>
                    <a:p>
                      <a:pPr algn="ctr" rtl="0" fontAlgn="ctr"/>
                      <a:r>
                        <a:rPr lang="en-US" sz="1000" b="1" i="0" u="none" strike="noStrike">
                          <a:solidFill>
                            <a:srgbClr val="000000"/>
                          </a:solidFill>
                          <a:effectLst/>
                          <a:latin typeface="Century Gothic" panose="020B0502020202020204" pitchFamily="34" charset="0"/>
                        </a:rPr>
                        <a:t>*</a:t>
                      </a:r>
                    </a:p>
                  </a:txBody>
                  <a:tcPr marL="6350" marR="6350" marT="6350" marB="0" anchor="ctr"/>
                </a:tc>
                <a:extLst>
                  <a:ext uri="{0D108BD9-81ED-4DB2-BD59-A6C34878D82A}">
                    <a16:rowId xmlns:a16="http://schemas.microsoft.com/office/drawing/2014/main" val="3611130165"/>
                  </a:ext>
                </a:extLst>
              </a:tr>
              <a:tr h="177800">
                <a:tc>
                  <a:txBody>
                    <a:bodyPr/>
                    <a:lstStyle/>
                    <a:p>
                      <a:pPr algn="l" rtl="0" fontAlgn="b"/>
                      <a:r>
                        <a:rPr lang="en-US" sz="1000" b="1" i="0" u="none" strike="noStrike">
                          <a:solidFill>
                            <a:srgbClr val="000000"/>
                          </a:solidFill>
                          <a:effectLst/>
                          <a:latin typeface="Century Gothic" panose="020B0502020202020204" pitchFamily="34" charset="0"/>
                        </a:rPr>
                        <a:t>Lapeer</a:t>
                      </a:r>
                    </a:p>
                  </a:txBody>
                  <a:tcPr marL="6350" marR="6350" marT="6350" marB="0" anchor="b"/>
                </a:tc>
                <a:tc>
                  <a:txBody>
                    <a:bodyPr/>
                    <a:lstStyle/>
                    <a:p>
                      <a:pPr algn="ctr" rtl="0" fontAlgn="ctr"/>
                      <a:r>
                        <a:rPr lang="en-US" sz="1000" b="1" i="0" u="none" strike="noStrike">
                          <a:solidFill>
                            <a:srgbClr val="000000"/>
                          </a:solidFill>
                          <a:effectLst/>
                          <a:latin typeface="Century Gothic" panose="020B0502020202020204" pitchFamily="34" charset="0"/>
                        </a:rPr>
                        <a:t>14.4</a:t>
                      </a:r>
                    </a:p>
                  </a:txBody>
                  <a:tcPr marL="6350" marR="6350" marT="6350" marB="0" anchor="ctr"/>
                </a:tc>
                <a:extLst>
                  <a:ext uri="{0D108BD9-81ED-4DB2-BD59-A6C34878D82A}">
                    <a16:rowId xmlns:a16="http://schemas.microsoft.com/office/drawing/2014/main" val="2026794659"/>
                  </a:ext>
                </a:extLst>
              </a:tr>
              <a:tr h="177800">
                <a:tc>
                  <a:txBody>
                    <a:bodyPr/>
                    <a:lstStyle/>
                    <a:p>
                      <a:pPr algn="l" rtl="0" fontAlgn="b"/>
                      <a:r>
                        <a:rPr lang="en-US" sz="1000" b="1" i="0" u="none" strike="noStrike">
                          <a:solidFill>
                            <a:srgbClr val="FF0000"/>
                          </a:solidFill>
                          <a:effectLst/>
                          <a:latin typeface="Century Gothic" panose="020B0502020202020204" pitchFamily="34" charset="0"/>
                        </a:rPr>
                        <a:t>Sanilac</a:t>
                      </a:r>
                    </a:p>
                  </a:txBody>
                  <a:tcPr marL="6350" marR="6350" marT="6350" marB="0" anchor="b"/>
                </a:tc>
                <a:tc>
                  <a:txBody>
                    <a:bodyPr/>
                    <a:lstStyle/>
                    <a:p>
                      <a:pPr algn="ctr" rtl="0" fontAlgn="ctr"/>
                      <a:r>
                        <a:rPr lang="en-US" sz="1000" b="1" i="0" u="none" strike="noStrike">
                          <a:solidFill>
                            <a:srgbClr val="FF0000"/>
                          </a:solidFill>
                          <a:effectLst/>
                          <a:latin typeface="Century Gothic" panose="020B0502020202020204" pitchFamily="34" charset="0"/>
                        </a:rPr>
                        <a:t>17.7</a:t>
                      </a:r>
                    </a:p>
                  </a:txBody>
                  <a:tcPr marL="6350" marR="6350" marT="6350" marB="0" anchor="ctr"/>
                </a:tc>
                <a:extLst>
                  <a:ext uri="{0D108BD9-81ED-4DB2-BD59-A6C34878D82A}">
                    <a16:rowId xmlns:a16="http://schemas.microsoft.com/office/drawing/2014/main" val="904397635"/>
                  </a:ext>
                </a:extLst>
              </a:tr>
              <a:tr h="177800">
                <a:tc>
                  <a:txBody>
                    <a:bodyPr/>
                    <a:lstStyle/>
                    <a:p>
                      <a:pPr algn="l" rtl="0" fontAlgn="b"/>
                      <a:r>
                        <a:rPr lang="en-US" sz="1000" b="1" i="0" u="none" strike="noStrike">
                          <a:solidFill>
                            <a:srgbClr val="000000"/>
                          </a:solidFill>
                          <a:effectLst/>
                          <a:latin typeface="Century Gothic" panose="020B0502020202020204" pitchFamily="34" charset="0"/>
                        </a:rPr>
                        <a:t>Tuscola</a:t>
                      </a:r>
                    </a:p>
                  </a:txBody>
                  <a:tcPr marL="6350" marR="6350" marT="6350" marB="0" anchor="b"/>
                </a:tc>
                <a:tc>
                  <a:txBody>
                    <a:bodyPr/>
                    <a:lstStyle/>
                    <a:p>
                      <a:pPr algn="ctr" rtl="0" fontAlgn="ctr"/>
                      <a:r>
                        <a:rPr lang="en-US" sz="1000" b="1" i="0" u="none" strike="noStrike" dirty="0">
                          <a:solidFill>
                            <a:srgbClr val="000000"/>
                          </a:solidFill>
                          <a:effectLst/>
                          <a:latin typeface="Century Gothic" panose="020B0502020202020204" pitchFamily="34" charset="0"/>
                        </a:rPr>
                        <a:t>15.5</a:t>
                      </a:r>
                    </a:p>
                  </a:txBody>
                  <a:tcPr marL="6350" marR="6350" marT="6350" marB="0" anchor="ctr"/>
                </a:tc>
                <a:extLst>
                  <a:ext uri="{0D108BD9-81ED-4DB2-BD59-A6C34878D82A}">
                    <a16:rowId xmlns:a16="http://schemas.microsoft.com/office/drawing/2014/main" val="3472988508"/>
                  </a:ext>
                </a:extLst>
              </a:tr>
            </a:tbl>
          </a:graphicData>
        </a:graphic>
      </p:graphicFrame>
      <p:pic>
        <p:nvPicPr>
          <p:cNvPr id="3" name="Picture 2">
            <a:extLst>
              <a:ext uri="{FF2B5EF4-FFF2-40B4-BE49-F238E27FC236}">
                <a16:creationId xmlns:a16="http://schemas.microsoft.com/office/drawing/2014/main" id="{42EEDC27-52DB-0C68-1BE2-05C54116B92D}"/>
              </a:ext>
            </a:extLst>
          </p:cNvPr>
          <p:cNvPicPr>
            <a:picLocks noChangeAspect="1"/>
          </p:cNvPicPr>
          <p:nvPr/>
        </p:nvPicPr>
        <p:blipFill>
          <a:blip r:embed="rId3"/>
          <a:stretch>
            <a:fillRect/>
          </a:stretch>
        </p:blipFill>
        <p:spPr>
          <a:xfrm>
            <a:off x="732031" y="277780"/>
            <a:ext cx="5945942" cy="3663893"/>
          </a:xfrm>
          <a:prstGeom prst="rect">
            <a:avLst/>
          </a:prstGeom>
        </p:spPr>
      </p:pic>
    </p:spTree>
    <p:extLst>
      <p:ext uri="{BB962C8B-B14F-4D97-AF65-F5344CB8AC3E}">
        <p14:creationId xmlns:p14="http://schemas.microsoft.com/office/powerpoint/2010/main" val="30759463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561" y="250064"/>
            <a:ext cx="7989887" cy="858837"/>
          </a:xfrm>
        </p:spPr>
        <p:txBody>
          <a:bodyPr>
            <a:normAutofit/>
          </a:bodyPr>
          <a:lstStyle/>
          <a:p>
            <a:r>
              <a:rPr lang="en-US" dirty="0"/>
              <a:t>Maternal Child Health</a:t>
            </a:r>
            <a:endParaRPr lang="en-US" cap="none" dirty="0"/>
          </a:p>
        </p:txBody>
      </p:sp>
      <p:graphicFrame>
        <p:nvGraphicFramePr>
          <p:cNvPr id="13" name="Table 12">
            <a:extLst>
              <a:ext uri="{FF2B5EF4-FFF2-40B4-BE49-F238E27FC236}">
                <a16:creationId xmlns:a16="http://schemas.microsoft.com/office/drawing/2014/main" id="{AEFC2FFE-1410-4CA9-B80B-4F9C816799EF}"/>
              </a:ext>
            </a:extLst>
          </p:cNvPr>
          <p:cNvGraphicFramePr>
            <a:graphicFrameLocks noGrp="1"/>
          </p:cNvGraphicFramePr>
          <p:nvPr>
            <p:extLst>
              <p:ext uri="{D42A27DB-BD31-4B8C-83A1-F6EECF244321}">
                <p14:modId xmlns:p14="http://schemas.microsoft.com/office/powerpoint/2010/main" val="3001868808"/>
              </p:ext>
            </p:extLst>
          </p:nvPr>
        </p:nvGraphicFramePr>
        <p:xfrm>
          <a:off x="179892" y="5937457"/>
          <a:ext cx="3905778" cy="545378"/>
        </p:xfrm>
        <a:graphic>
          <a:graphicData uri="http://schemas.openxmlformats.org/drawingml/2006/table">
            <a:tbl>
              <a:tblPr/>
              <a:tblGrid>
                <a:gridCol w="3905778">
                  <a:extLst>
                    <a:ext uri="{9D8B030D-6E8A-4147-A177-3AD203B41FA5}">
                      <a16:colId xmlns:a16="http://schemas.microsoft.com/office/drawing/2014/main" val="4099522295"/>
                    </a:ext>
                  </a:extLst>
                </a:gridCol>
              </a:tblGrid>
              <a:tr h="188861">
                <a:tc>
                  <a:txBody>
                    <a:bodyPr/>
                    <a:lstStyle/>
                    <a:p>
                      <a:pPr algn="l" fontAlgn="b"/>
                      <a:r>
                        <a:rPr lang="en-US" sz="1100" b="0" i="0" u="none" strike="noStrike">
                          <a:solidFill>
                            <a:schemeClr val="tx1"/>
                          </a:solidFill>
                          <a:effectLst/>
                          <a:latin typeface="Arial" panose="020B0604020202020204" pitchFamily="34" charset="0"/>
                        </a:rPr>
                        <a:t>Kids Count</a:t>
                      </a:r>
                    </a:p>
                  </a:txBody>
                  <a:tcPr marL="6350" marR="6350" marT="6350" marB="0" anchor="b">
                    <a:lnL>
                      <a:noFill/>
                    </a:lnL>
                    <a:lnR>
                      <a:noFill/>
                    </a:lnR>
                    <a:lnT>
                      <a:noFill/>
                    </a:lnT>
                    <a:lnB>
                      <a:noFill/>
                    </a:lnB>
                  </a:tcPr>
                </a:tc>
                <a:extLst>
                  <a:ext uri="{0D108BD9-81ED-4DB2-BD59-A6C34878D82A}">
                    <a16:rowId xmlns:a16="http://schemas.microsoft.com/office/drawing/2014/main" val="2721822687"/>
                  </a:ext>
                </a:extLst>
              </a:tr>
              <a:tr h="356517">
                <a:tc>
                  <a:txBody>
                    <a:bodyPr/>
                    <a:lstStyle/>
                    <a:p>
                      <a:pPr algn="l" fontAlgn="b"/>
                      <a:r>
                        <a:rPr lang="en-US" sz="1100" b="0" i="0" u="sng" strike="noStrike" dirty="0">
                          <a:solidFill>
                            <a:schemeClr val="tx1"/>
                          </a:solidFill>
                          <a:effectLst/>
                          <a:latin typeface="Arial" panose="020B0604020202020204" pitchFamily="34" charset="0"/>
                          <a:hlinkClick r:id="rId2">
                            <a:extLst>
                              <a:ext uri="{A12FA001-AC4F-418D-AE19-62706E023703}">
                                <ahyp:hlinkClr xmlns:ahyp="http://schemas.microsoft.com/office/drawing/2018/hyperlinkcolor" val="tx"/>
                              </a:ext>
                            </a:extLst>
                          </a:hlinkClick>
                        </a:rPr>
                        <a:t>https://datacenter.aecf.org/data/customreports/3775,3787,3819,3822/any</a:t>
                      </a:r>
                      <a:endParaRPr lang="en-US" sz="1100" b="0" i="0" u="sng" strike="noStrike" dirty="0">
                        <a:solidFill>
                          <a:schemeClr val="tx1"/>
                        </a:solidFill>
                        <a:effectLst/>
                        <a:latin typeface="Arial" panose="020B060402020202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311425320"/>
                  </a:ext>
                </a:extLst>
              </a:tr>
            </a:tbl>
          </a:graphicData>
        </a:graphic>
      </p:graphicFrame>
      <p:graphicFrame>
        <p:nvGraphicFramePr>
          <p:cNvPr id="3" name="Table 2">
            <a:extLst>
              <a:ext uri="{FF2B5EF4-FFF2-40B4-BE49-F238E27FC236}">
                <a16:creationId xmlns:a16="http://schemas.microsoft.com/office/drawing/2014/main" id="{D4615C30-72B0-B36C-80A9-ED6960BB0228}"/>
              </a:ext>
            </a:extLst>
          </p:cNvPr>
          <p:cNvGraphicFramePr>
            <a:graphicFrameLocks noGrp="1"/>
          </p:cNvGraphicFramePr>
          <p:nvPr>
            <p:extLst>
              <p:ext uri="{D42A27DB-BD31-4B8C-83A1-F6EECF244321}">
                <p14:modId xmlns:p14="http://schemas.microsoft.com/office/powerpoint/2010/main" val="289349041"/>
              </p:ext>
            </p:extLst>
          </p:nvPr>
        </p:nvGraphicFramePr>
        <p:xfrm>
          <a:off x="5643204" y="1643020"/>
          <a:ext cx="2644322" cy="1358900"/>
        </p:xfrm>
        <a:graphic>
          <a:graphicData uri="http://schemas.openxmlformats.org/drawingml/2006/table">
            <a:tbl>
              <a:tblPr>
                <a:tableStyleId>{5C22544A-7EE6-4342-B048-85BDC9FD1C3A}</a:tableStyleId>
              </a:tblPr>
              <a:tblGrid>
                <a:gridCol w="1469068">
                  <a:extLst>
                    <a:ext uri="{9D8B030D-6E8A-4147-A177-3AD203B41FA5}">
                      <a16:colId xmlns:a16="http://schemas.microsoft.com/office/drawing/2014/main" val="1817306465"/>
                    </a:ext>
                  </a:extLst>
                </a:gridCol>
                <a:gridCol w="1175254">
                  <a:extLst>
                    <a:ext uri="{9D8B030D-6E8A-4147-A177-3AD203B41FA5}">
                      <a16:colId xmlns:a16="http://schemas.microsoft.com/office/drawing/2014/main" val="3254483844"/>
                    </a:ext>
                  </a:extLst>
                </a:gridCol>
              </a:tblGrid>
              <a:tr h="156816">
                <a:tc gridSpan="2">
                  <a:txBody>
                    <a:bodyPr/>
                    <a:lstStyle/>
                    <a:p>
                      <a:pPr algn="ctr" fontAlgn="ctr"/>
                      <a:r>
                        <a:rPr lang="en-US" sz="1000" b="1" u="none" strike="noStrike" dirty="0">
                          <a:solidFill>
                            <a:srgbClr val="000000"/>
                          </a:solidFill>
                          <a:effectLst/>
                        </a:rPr>
                        <a:t>% of Live Births to Women with Late or No Prenatal Care – 3 Yr Average</a:t>
                      </a:r>
                      <a:endParaRPr lang="en-US" sz="1000" b="1" i="0" u="none" strike="noStrike" dirty="0">
                        <a:solidFill>
                          <a:srgbClr val="000000"/>
                        </a:solidFill>
                        <a:effectLst/>
                        <a:latin typeface="Arial" panose="020B0604020202020204" pitchFamily="34" charset="0"/>
                      </a:endParaRPr>
                    </a:p>
                  </a:txBody>
                  <a:tcPr marL="6350" marR="6350" marT="6350" marB="0" anchor="ctr"/>
                </a:tc>
                <a:tc hMerge="1">
                  <a:txBody>
                    <a:bodyPr/>
                    <a:lstStyle/>
                    <a:p>
                      <a:endParaRPr lang="en-US"/>
                    </a:p>
                  </a:txBody>
                  <a:tcPr/>
                </a:tc>
                <a:extLst>
                  <a:ext uri="{0D108BD9-81ED-4DB2-BD59-A6C34878D82A}">
                    <a16:rowId xmlns:a16="http://schemas.microsoft.com/office/drawing/2014/main" val="3958866165"/>
                  </a:ext>
                </a:extLst>
              </a:tr>
              <a:tr h="158155">
                <a:tc>
                  <a:txBody>
                    <a:bodyPr/>
                    <a:lstStyle/>
                    <a:p>
                      <a:pPr algn="l" fontAlgn="b"/>
                      <a:r>
                        <a:rPr lang="en-US" sz="1000" b="1" u="none" strike="noStrike" dirty="0">
                          <a:solidFill>
                            <a:srgbClr val="000000"/>
                          </a:solidFill>
                          <a:effectLst/>
                        </a:rPr>
                        <a:t> </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u="none" strike="noStrike" dirty="0">
                          <a:solidFill>
                            <a:srgbClr val="000000"/>
                          </a:solidFill>
                          <a:effectLst/>
                          <a:latin typeface="+mn-lt"/>
                        </a:rPr>
                        <a:t>2022</a:t>
                      </a:r>
                      <a:endParaRPr lang="en-US" sz="1000" b="1"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1823257740"/>
                  </a:ext>
                </a:extLst>
              </a:tr>
              <a:tr h="177800">
                <a:tc>
                  <a:txBody>
                    <a:bodyPr/>
                    <a:lstStyle/>
                    <a:p>
                      <a:pPr algn="l" fontAlgn="b"/>
                      <a:r>
                        <a:rPr lang="en-US" sz="1000" b="1" u="none" strike="noStrike" dirty="0">
                          <a:solidFill>
                            <a:srgbClr val="000000"/>
                          </a:solidFill>
                          <a:effectLst/>
                        </a:rPr>
                        <a:t>Michigan</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6.1%</a:t>
                      </a:r>
                    </a:p>
                  </a:txBody>
                  <a:tcPr marL="6350" marR="6350" marT="6350" marB="0" anchor="ctr"/>
                </a:tc>
                <a:extLst>
                  <a:ext uri="{0D108BD9-81ED-4DB2-BD59-A6C34878D82A}">
                    <a16:rowId xmlns:a16="http://schemas.microsoft.com/office/drawing/2014/main" val="1908581101"/>
                  </a:ext>
                </a:extLst>
              </a:tr>
              <a:tr h="177800">
                <a:tc>
                  <a:txBody>
                    <a:bodyPr/>
                    <a:lstStyle/>
                    <a:p>
                      <a:pPr algn="l" fontAlgn="b"/>
                      <a:r>
                        <a:rPr lang="en-US" sz="1000" b="1" u="none" strike="noStrike" dirty="0">
                          <a:solidFill>
                            <a:srgbClr val="000000"/>
                          </a:solidFill>
                          <a:effectLst/>
                        </a:rPr>
                        <a:t>Huron</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5.9%</a:t>
                      </a:r>
                    </a:p>
                  </a:txBody>
                  <a:tcPr marL="6350" marR="6350" marT="6350" marB="0" anchor="ctr"/>
                </a:tc>
                <a:extLst>
                  <a:ext uri="{0D108BD9-81ED-4DB2-BD59-A6C34878D82A}">
                    <a16:rowId xmlns:a16="http://schemas.microsoft.com/office/drawing/2014/main" val="3611130165"/>
                  </a:ext>
                </a:extLst>
              </a:tr>
              <a:tr h="177800">
                <a:tc>
                  <a:txBody>
                    <a:bodyPr/>
                    <a:lstStyle/>
                    <a:p>
                      <a:pPr algn="l" fontAlgn="b"/>
                      <a:r>
                        <a:rPr lang="en-US" sz="1000" b="1" u="none" strike="noStrike" dirty="0">
                          <a:solidFill>
                            <a:srgbClr val="000000"/>
                          </a:solidFill>
                          <a:effectLst/>
                        </a:rPr>
                        <a:t>Lapeer</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4.3%</a:t>
                      </a:r>
                    </a:p>
                  </a:txBody>
                  <a:tcPr marL="6350" marR="6350" marT="6350" marB="0" anchor="ctr"/>
                </a:tc>
                <a:extLst>
                  <a:ext uri="{0D108BD9-81ED-4DB2-BD59-A6C34878D82A}">
                    <a16:rowId xmlns:a16="http://schemas.microsoft.com/office/drawing/2014/main" val="2026794659"/>
                  </a:ext>
                </a:extLst>
              </a:tr>
              <a:tr h="177800">
                <a:tc>
                  <a:txBody>
                    <a:bodyPr/>
                    <a:lstStyle/>
                    <a:p>
                      <a:pPr algn="l" fontAlgn="b"/>
                      <a:r>
                        <a:rPr lang="en-US" sz="1000" b="1" u="none" strike="noStrike" dirty="0">
                          <a:solidFill>
                            <a:srgbClr val="FF0000"/>
                          </a:solidFill>
                          <a:effectLst/>
                        </a:rPr>
                        <a:t>Sanilac</a:t>
                      </a:r>
                      <a:endParaRPr lang="en-US" sz="1000" b="1" i="0" u="none" strike="noStrike" dirty="0">
                        <a:solidFill>
                          <a:srgbClr val="FF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FF0000"/>
                          </a:solidFill>
                          <a:effectLst/>
                          <a:latin typeface="+mn-lt"/>
                        </a:rPr>
                        <a:t>9.7%</a:t>
                      </a:r>
                    </a:p>
                  </a:txBody>
                  <a:tcPr marL="6350" marR="6350" marT="6350" marB="0" anchor="ctr"/>
                </a:tc>
                <a:extLst>
                  <a:ext uri="{0D108BD9-81ED-4DB2-BD59-A6C34878D82A}">
                    <a16:rowId xmlns:a16="http://schemas.microsoft.com/office/drawing/2014/main" val="904397635"/>
                  </a:ext>
                </a:extLst>
              </a:tr>
              <a:tr h="177800">
                <a:tc>
                  <a:txBody>
                    <a:bodyPr/>
                    <a:lstStyle/>
                    <a:p>
                      <a:pPr algn="l" fontAlgn="b"/>
                      <a:r>
                        <a:rPr lang="en-US" sz="1000" b="1" u="none" strike="noStrike">
                          <a:solidFill>
                            <a:srgbClr val="000000"/>
                          </a:solidFill>
                          <a:effectLst/>
                        </a:rPr>
                        <a:t>Tuscola</a:t>
                      </a:r>
                      <a:endParaRPr lang="en-US" sz="1000" b="1"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5.8%</a:t>
                      </a:r>
                    </a:p>
                  </a:txBody>
                  <a:tcPr marL="6350" marR="6350" marT="6350" marB="0" anchor="ctr"/>
                </a:tc>
                <a:extLst>
                  <a:ext uri="{0D108BD9-81ED-4DB2-BD59-A6C34878D82A}">
                    <a16:rowId xmlns:a16="http://schemas.microsoft.com/office/drawing/2014/main" val="3472988508"/>
                  </a:ext>
                </a:extLst>
              </a:tr>
            </a:tbl>
          </a:graphicData>
        </a:graphic>
      </p:graphicFrame>
      <p:graphicFrame>
        <p:nvGraphicFramePr>
          <p:cNvPr id="4" name="Table 3">
            <a:extLst>
              <a:ext uri="{FF2B5EF4-FFF2-40B4-BE49-F238E27FC236}">
                <a16:creationId xmlns:a16="http://schemas.microsoft.com/office/drawing/2014/main" id="{24A4ADF5-AB3D-F5A1-7DFA-973B9D740316}"/>
              </a:ext>
            </a:extLst>
          </p:cNvPr>
          <p:cNvGraphicFramePr>
            <a:graphicFrameLocks noGrp="1"/>
          </p:cNvGraphicFramePr>
          <p:nvPr>
            <p:extLst>
              <p:ext uri="{D42A27DB-BD31-4B8C-83A1-F6EECF244321}">
                <p14:modId xmlns:p14="http://schemas.microsoft.com/office/powerpoint/2010/main" val="2918480894"/>
              </p:ext>
            </p:extLst>
          </p:nvPr>
        </p:nvGraphicFramePr>
        <p:xfrm>
          <a:off x="926389" y="4396074"/>
          <a:ext cx="2644322" cy="1358900"/>
        </p:xfrm>
        <a:graphic>
          <a:graphicData uri="http://schemas.openxmlformats.org/drawingml/2006/table">
            <a:tbl>
              <a:tblPr>
                <a:tableStyleId>{5C22544A-7EE6-4342-B048-85BDC9FD1C3A}</a:tableStyleId>
              </a:tblPr>
              <a:tblGrid>
                <a:gridCol w="1469068">
                  <a:extLst>
                    <a:ext uri="{9D8B030D-6E8A-4147-A177-3AD203B41FA5}">
                      <a16:colId xmlns:a16="http://schemas.microsoft.com/office/drawing/2014/main" val="1817306465"/>
                    </a:ext>
                  </a:extLst>
                </a:gridCol>
                <a:gridCol w="1175254">
                  <a:extLst>
                    <a:ext uri="{9D8B030D-6E8A-4147-A177-3AD203B41FA5}">
                      <a16:colId xmlns:a16="http://schemas.microsoft.com/office/drawing/2014/main" val="3254483844"/>
                    </a:ext>
                  </a:extLst>
                </a:gridCol>
              </a:tblGrid>
              <a:tr h="156816">
                <a:tc gridSpan="2">
                  <a:txBody>
                    <a:bodyPr/>
                    <a:lstStyle/>
                    <a:p>
                      <a:pPr algn="ctr" fontAlgn="ctr"/>
                      <a:r>
                        <a:rPr lang="en-US" sz="1000" b="1" u="none" strike="noStrike" dirty="0">
                          <a:solidFill>
                            <a:srgbClr val="000000"/>
                          </a:solidFill>
                          <a:effectLst/>
                        </a:rPr>
                        <a:t>% Live Births to Women with Less than Adequate Prenatal Care – 3 Yr Average</a:t>
                      </a:r>
                      <a:endParaRPr lang="en-US" sz="1000" b="1" i="0" u="none" strike="noStrike" dirty="0">
                        <a:solidFill>
                          <a:srgbClr val="000000"/>
                        </a:solidFill>
                        <a:effectLst/>
                        <a:latin typeface="Arial" panose="020B0604020202020204" pitchFamily="34" charset="0"/>
                      </a:endParaRPr>
                    </a:p>
                  </a:txBody>
                  <a:tcPr marL="6350" marR="6350" marT="6350" marB="0" anchor="ctr"/>
                </a:tc>
                <a:tc hMerge="1">
                  <a:txBody>
                    <a:bodyPr/>
                    <a:lstStyle/>
                    <a:p>
                      <a:endParaRPr lang="en-US"/>
                    </a:p>
                  </a:txBody>
                  <a:tcPr/>
                </a:tc>
                <a:extLst>
                  <a:ext uri="{0D108BD9-81ED-4DB2-BD59-A6C34878D82A}">
                    <a16:rowId xmlns:a16="http://schemas.microsoft.com/office/drawing/2014/main" val="3958866165"/>
                  </a:ext>
                </a:extLst>
              </a:tr>
              <a:tr h="158155">
                <a:tc>
                  <a:txBody>
                    <a:bodyPr/>
                    <a:lstStyle/>
                    <a:p>
                      <a:pPr algn="l" fontAlgn="b"/>
                      <a:r>
                        <a:rPr lang="en-US" sz="1000" b="1" u="none" strike="noStrike" dirty="0">
                          <a:solidFill>
                            <a:srgbClr val="000000"/>
                          </a:solidFill>
                          <a:effectLst/>
                        </a:rPr>
                        <a:t> </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u="none" strike="noStrike" dirty="0">
                          <a:solidFill>
                            <a:srgbClr val="000000"/>
                          </a:solidFill>
                          <a:effectLst/>
                          <a:latin typeface="+mn-lt"/>
                        </a:rPr>
                        <a:t>2022</a:t>
                      </a:r>
                      <a:endParaRPr lang="en-US" sz="1000" b="1"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1823257740"/>
                  </a:ext>
                </a:extLst>
              </a:tr>
              <a:tr h="177800">
                <a:tc>
                  <a:txBody>
                    <a:bodyPr/>
                    <a:lstStyle/>
                    <a:p>
                      <a:pPr algn="l" fontAlgn="b"/>
                      <a:r>
                        <a:rPr lang="en-US" sz="1000" b="1" u="none" strike="noStrike" dirty="0">
                          <a:solidFill>
                            <a:srgbClr val="000000"/>
                          </a:solidFill>
                          <a:effectLst/>
                        </a:rPr>
                        <a:t>Michigan</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31.3%</a:t>
                      </a:r>
                    </a:p>
                  </a:txBody>
                  <a:tcPr marL="6350" marR="6350" marT="6350" marB="0" anchor="ctr"/>
                </a:tc>
                <a:extLst>
                  <a:ext uri="{0D108BD9-81ED-4DB2-BD59-A6C34878D82A}">
                    <a16:rowId xmlns:a16="http://schemas.microsoft.com/office/drawing/2014/main" val="1908581101"/>
                  </a:ext>
                </a:extLst>
              </a:tr>
              <a:tr h="177800">
                <a:tc>
                  <a:txBody>
                    <a:bodyPr/>
                    <a:lstStyle/>
                    <a:p>
                      <a:pPr algn="l" fontAlgn="b"/>
                      <a:r>
                        <a:rPr lang="en-US" sz="1000" b="1" u="none" strike="noStrike" dirty="0">
                          <a:solidFill>
                            <a:srgbClr val="000000"/>
                          </a:solidFill>
                          <a:effectLst/>
                        </a:rPr>
                        <a:t>Huron</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25.2%</a:t>
                      </a:r>
                    </a:p>
                  </a:txBody>
                  <a:tcPr marL="6350" marR="6350" marT="6350" marB="0" anchor="ctr"/>
                </a:tc>
                <a:extLst>
                  <a:ext uri="{0D108BD9-81ED-4DB2-BD59-A6C34878D82A}">
                    <a16:rowId xmlns:a16="http://schemas.microsoft.com/office/drawing/2014/main" val="3611130165"/>
                  </a:ext>
                </a:extLst>
              </a:tr>
              <a:tr h="177800">
                <a:tc>
                  <a:txBody>
                    <a:bodyPr/>
                    <a:lstStyle/>
                    <a:p>
                      <a:pPr algn="l" fontAlgn="b"/>
                      <a:r>
                        <a:rPr lang="en-US" sz="1000" b="1" u="none" strike="noStrike" dirty="0">
                          <a:solidFill>
                            <a:srgbClr val="000000"/>
                          </a:solidFill>
                          <a:effectLst/>
                        </a:rPr>
                        <a:t>Lapeer</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28.0%</a:t>
                      </a:r>
                    </a:p>
                  </a:txBody>
                  <a:tcPr marL="6350" marR="6350" marT="6350" marB="0" anchor="ctr"/>
                </a:tc>
                <a:extLst>
                  <a:ext uri="{0D108BD9-81ED-4DB2-BD59-A6C34878D82A}">
                    <a16:rowId xmlns:a16="http://schemas.microsoft.com/office/drawing/2014/main" val="2026794659"/>
                  </a:ext>
                </a:extLst>
              </a:tr>
              <a:tr h="177800">
                <a:tc>
                  <a:txBody>
                    <a:bodyPr/>
                    <a:lstStyle/>
                    <a:p>
                      <a:pPr algn="l" fontAlgn="b"/>
                      <a:r>
                        <a:rPr lang="en-US" sz="1000" b="1" u="none" strike="noStrike" dirty="0">
                          <a:solidFill>
                            <a:srgbClr val="FF0000"/>
                          </a:solidFill>
                          <a:effectLst/>
                        </a:rPr>
                        <a:t>Sanilac</a:t>
                      </a:r>
                      <a:endParaRPr lang="en-US" sz="1000" b="1" i="0" u="none" strike="noStrike" dirty="0">
                        <a:solidFill>
                          <a:srgbClr val="FF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FF0000"/>
                          </a:solidFill>
                          <a:effectLst/>
                          <a:latin typeface="+mn-lt"/>
                        </a:rPr>
                        <a:t>32.7%</a:t>
                      </a:r>
                    </a:p>
                  </a:txBody>
                  <a:tcPr marL="6350" marR="6350" marT="6350" marB="0" anchor="ctr"/>
                </a:tc>
                <a:extLst>
                  <a:ext uri="{0D108BD9-81ED-4DB2-BD59-A6C34878D82A}">
                    <a16:rowId xmlns:a16="http://schemas.microsoft.com/office/drawing/2014/main" val="904397635"/>
                  </a:ext>
                </a:extLst>
              </a:tr>
              <a:tr h="177800">
                <a:tc>
                  <a:txBody>
                    <a:bodyPr/>
                    <a:lstStyle/>
                    <a:p>
                      <a:pPr algn="l" fontAlgn="b"/>
                      <a:r>
                        <a:rPr lang="en-US" sz="1000" b="1" u="none" strike="noStrike">
                          <a:solidFill>
                            <a:srgbClr val="000000"/>
                          </a:solidFill>
                          <a:effectLst/>
                        </a:rPr>
                        <a:t>Tuscola</a:t>
                      </a:r>
                      <a:endParaRPr lang="en-US" sz="1000" b="1"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30.9%</a:t>
                      </a:r>
                    </a:p>
                  </a:txBody>
                  <a:tcPr marL="6350" marR="6350" marT="6350" marB="0" anchor="ctr"/>
                </a:tc>
                <a:extLst>
                  <a:ext uri="{0D108BD9-81ED-4DB2-BD59-A6C34878D82A}">
                    <a16:rowId xmlns:a16="http://schemas.microsoft.com/office/drawing/2014/main" val="3472988508"/>
                  </a:ext>
                </a:extLst>
              </a:tr>
            </a:tbl>
          </a:graphicData>
        </a:graphic>
      </p:graphicFrame>
      <p:pic>
        <p:nvPicPr>
          <p:cNvPr id="6" name="Picture 5">
            <a:extLst>
              <a:ext uri="{FF2B5EF4-FFF2-40B4-BE49-F238E27FC236}">
                <a16:creationId xmlns:a16="http://schemas.microsoft.com/office/drawing/2014/main" id="{13213B74-345C-95C0-B424-6443E086DB86}"/>
              </a:ext>
            </a:extLst>
          </p:cNvPr>
          <p:cNvPicPr>
            <a:picLocks noChangeAspect="1"/>
          </p:cNvPicPr>
          <p:nvPr/>
        </p:nvPicPr>
        <p:blipFill>
          <a:blip r:embed="rId3"/>
          <a:stretch>
            <a:fillRect/>
          </a:stretch>
        </p:blipFill>
        <p:spPr>
          <a:xfrm>
            <a:off x="496893" y="994828"/>
            <a:ext cx="4699878" cy="2692872"/>
          </a:xfrm>
          <a:prstGeom prst="rect">
            <a:avLst/>
          </a:prstGeom>
        </p:spPr>
      </p:pic>
      <p:pic>
        <p:nvPicPr>
          <p:cNvPr id="7" name="Picture 6">
            <a:extLst>
              <a:ext uri="{FF2B5EF4-FFF2-40B4-BE49-F238E27FC236}">
                <a16:creationId xmlns:a16="http://schemas.microsoft.com/office/drawing/2014/main" id="{1A4442B6-4645-327D-5AA4-FCC72F52673A}"/>
              </a:ext>
            </a:extLst>
          </p:cNvPr>
          <p:cNvPicPr>
            <a:picLocks noChangeAspect="1"/>
          </p:cNvPicPr>
          <p:nvPr/>
        </p:nvPicPr>
        <p:blipFill>
          <a:blip r:embed="rId4"/>
          <a:stretch>
            <a:fillRect/>
          </a:stretch>
        </p:blipFill>
        <p:spPr>
          <a:xfrm>
            <a:off x="4280234" y="3745758"/>
            <a:ext cx="4533569" cy="2617432"/>
          </a:xfrm>
          <a:prstGeom prst="rect">
            <a:avLst/>
          </a:prstGeom>
        </p:spPr>
      </p:pic>
    </p:spTree>
    <p:extLst>
      <p:ext uri="{BB962C8B-B14F-4D97-AF65-F5344CB8AC3E}">
        <p14:creationId xmlns:p14="http://schemas.microsoft.com/office/powerpoint/2010/main" val="42495342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747F275E-07DB-4650-BCE7-7C437B293BAF}"/>
              </a:ext>
            </a:extLst>
          </p:cNvPr>
          <p:cNvGraphicFramePr>
            <a:graphicFrameLocks noGrp="1"/>
          </p:cNvGraphicFramePr>
          <p:nvPr>
            <p:extLst>
              <p:ext uri="{D42A27DB-BD31-4B8C-83A1-F6EECF244321}">
                <p14:modId xmlns:p14="http://schemas.microsoft.com/office/powerpoint/2010/main" val="268969971"/>
              </p:ext>
            </p:extLst>
          </p:nvPr>
        </p:nvGraphicFramePr>
        <p:xfrm>
          <a:off x="5088063" y="5747657"/>
          <a:ext cx="3810329" cy="489585"/>
        </p:xfrm>
        <a:graphic>
          <a:graphicData uri="http://schemas.openxmlformats.org/drawingml/2006/table">
            <a:tbl>
              <a:tblPr/>
              <a:tblGrid>
                <a:gridCol w="3810329">
                  <a:extLst>
                    <a:ext uri="{9D8B030D-6E8A-4147-A177-3AD203B41FA5}">
                      <a16:colId xmlns:a16="http://schemas.microsoft.com/office/drawing/2014/main" val="3561667761"/>
                    </a:ext>
                  </a:extLst>
                </a:gridCol>
              </a:tblGrid>
              <a:tr h="140385">
                <a:tc>
                  <a:txBody>
                    <a:bodyPr/>
                    <a:lstStyle/>
                    <a:p>
                      <a:pPr algn="l" fontAlgn="b"/>
                      <a:endParaRPr lang="en-US" sz="1050" b="0" i="0" u="none" strike="noStrike" dirty="0">
                        <a:solidFill>
                          <a:schemeClr val="tx1">
                            <a:lumMod val="20000"/>
                            <a:lumOff val="80000"/>
                          </a:schemeClr>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44211182"/>
                  </a:ext>
                </a:extLst>
              </a:tr>
              <a:tr h="161925">
                <a:tc>
                  <a:txBody>
                    <a:bodyPr/>
                    <a:lstStyle/>
                    <a:p>
                      <a:pPr algn="l" fontAlgn="b"/>
                      <a:endParaRPr lang="en-US" sz="1050" b="0" i="0" u="none" strike="noStrike" dirty="0">
                        <a:solidFill>
                          <a:schemeClr val="tx1">
                            <a:lumMod val="20000"/>
                            <a:lumOff val="80000"/>
                          </a:schemeClr>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822326105"/>
                  </a:ext>
                </a:extLst>
              </a:tr>
              <a:tr h="161925">
                <a:tc>
                  <a:txBody>
                    <a:bodyPr/>
                    <a:lstStyle/>
                    <a:p>
                      <a:pPr algn="l" fontAlgn="b"/>
                      <a:endParaRPr lang="en-US" sz="1100" b="0" i="0" u="sng" strike="noStrike" dirty="0">
                        <a:solidFill>
                          <a:schemeClr val="tx1">
                            <a:lumMod val="20000"/>
                            <a:lumOff val="80000"/>
                          </a:schemeClr>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968020714"/>
                  </a:ext>
                </a:extLst>
              </a:tr>
            </a:tbl>
          </a:graphicData>
        </a:graphic>
      </p:graphicFrame>
      <p:sp>
        <p:nvSpPr>
          <p:cNvPr id="10" name="TextBox 9">
            <a:extLst>
              <a:ext uri="{FF2B5EF4-FFF2-40B4-BE49-F238E27FC236}">
                <a16:creationId xmlns:a16="http://schemas.microsoft.com/office/drawing/2014/main" id="{0EB3036D-80E7-4965-BF8A-93567C4DD64C}"/>
              </a:ext>
            </a:extLst>
          </p:cNvPr>
          <p:cNvSpPr txBox="1"/>
          <p:nvPr/>
        </p:nvSpPr>
        <p:spPr>
          <a:xfrm>
            <a:off x="5003471" y="2723296"/>
            <a:ext cx="4025735" cy="615553"/>
          </a:xfrm>
          <a:prstGeom prst="rect">
            <a:avLst/>
          </a:prstGeom>
          <a:noFill/>
        </p:spPr>
        <p:txBody>
          <a:bodyPr wrap="square">
            <a:spAutoFit/>
          </a:bodyPr>
          <a:lstStyle/>
          <a:p>
            <a:r>
              <a:rPr lang="en-US" sz="1100" b="0" i="0" u="none" strike="noStrike" dirty="0">
                <a:effectLst/>
                <a:latin typeface="Arial" panose="020B0604020202020204" pitchFamily="34" charset="0"/>
              </a:rPr>
              <a:t>Michigan Department of Health and Human Services</a:t>
            </a:r>
          </a:p>
          <a:p>
            <a:r>
              <a:rPr lang="en-US" sz="1100" b="0" i="0" u="none" strike="noStrike" dirty="0">
                <a:effectLst/>
                <a:latin typeface="Arial" panose="020B0604020202020204" pitchFamily="34" charset="0"/>
              </a:rPr>
              <a:t>https://vitalstats.michigan.gov/osr/chi/IndexVer2.asp#Counties</a:t>
            </a:r>
          </a:p>
          <a:p>
            <a:endParaRPr lang="en-US" sz="1200" dirty="0"/>
          </a:p>
        </p:txBody>
      </p:sp>
      <p:graphicFrame>
        <p:nvGraphicFramePr>
          <p:cNvPr id="4" name="Table 3">
            <a:extLst>
              <a:ext uri="{FF2B5EF4-FFF2-40B4-BE49-F238E27FC236}">
                <a16:creationId xmlns:a16="http://schemas.microsoft.com/office/drawing/2014/main" id="{5B788019-F460-19F9-FE8E-EA4E65D51A59}"/>
              </a:ext>
            </a:extLst>
          </p:cNvPr>
          <p:cNvGraphicFramePr>
            <a:graphicFrameLocks noGrp="1"/>
          </p:cNvGraphicFramePr>
          <p:nvPr>
            <p:extLst>
              <p:ext uri="{D42A27DB-BD31-4B8C-83A1-F6EECF244321}">
                <p14:modId xmlns:p14="http://schemas.microsoft.com/office/powerpoint/2010/main" val="736968093"/>
              </p:ext>
            </p:extLst>
          </p:nvPr>
        </p:nvGraphicFramePr>
        <p:xfrm>
          <a:off x="114794" y="5889262"/>
          <a:ext cx="4013704" cy="347980"/>
        </p:xfrm>
        <a:graphic>
          <a:graphicData uri="http://schemas.openxmlformats.org/drawingml/2006/table">
            <a:tbl>
              <a:tblPr>
                <a:tableStyleId>{5C22544A-7EE6-4342-B048-85BDC9FD1C3A}</a:tableStyleId>
              </a:tblPr>
              <a:tblGrid>
                <a:gridCol w="4013704">
                  <a:extLst>
                    <a:ext uri="{9D8B030D-6E8A-4147-A177-3AD203B41FA5}">
                      <a16:colId xmlns:a16="http://schemas.microsoft.com/office/drawing/2014/main" val="2425624749"/>
                    </a:ext>
                  </a:extLst>
                </a:gridCol>
              </a:tblGrid>
              <a:tr h="158750">
                <a:tc>
                  <a:txBody>
                    <a:bodyPr/>
                    <a:lstStyle/>
                    <a:p>
                      <a:pPr algn="l" fontAlgn="b"/>
                      <a:r>
                        <a:rPr lang="en-US" sz="1100" u="none" strike="noStrike" dirty="0">
                          <a:solidFill>
                            <a:schemeClr val="tx1"/>
                          </a:solidFill>
                          <a:effectLst/>
                          <a:latin typeface="Arial" panose="020B0604020202020204" pitchFamily="34" charset="0"/>
                          <a:cs typeface="Arial" panose="020B0604020202020204" pitchFamily="34" charset="0"/>
                        </a:rPr>
                        <a:t>Michigan Department of Health and Human Services</a:t>
                      </a:r>
                      <a:endParaRPr lang="en-US" sz="11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38352569"/>
                  </a:ext>
                </a:extLst>
              </a:tr>
              <a:tr h="158750">
                <a:tc>
                  <a:txBody>
                    <a:bodyPr/>
                    <a:lstStyle/>
                    <a:p>
                      <a:pPr algn="l" fontAlgn="b"/>
                      <a:r>
                        <a:rPr lang="en-US" sz="1100" u="sng" strike="noStrike" dirty="0">
                          <a:solidFill>
                            <a:schemeClr val="tx1"/>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https://vitalstats.michigan.gov/osr/chi/births14/frameBxChar.html</a:t>
                      </a:r>
                      <a:endParaRPr lang="en-US" sz="1100" b="0" i="0" u="sng"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71612837"/>
                  </a:ext>
                </a:extLst>
              </a:tr>
            </a:tbl>
          </a:graphicData>
        </a:graphic>
      </p:graphicFrame>
      <p:graphicFrame>
        <p:nvGraphicFramePr>
          <p:cNvPr id="2" name="Table 1">
            <a:extLst>
              <a:ext uri="{FF2B5EF4-FFF2-40B4-BE49-F238E27FC236}">
                <a16:creationId xmlns:a16="http://schemas.microsoft.com/office/drawing/2014/main" id="{0F9C5929-B28C-7FAB-BEE6-53395E610B33}"/>
              </a:ext>
            </a:extLst>
          </p:cNvPr>
          <p:cNvGraphicFramePr>
            <a:graphicFrameLocks noGrp="1"/>
          </p:cNvGraphicFramePr>
          <p:nvPr>
            <p:extLst>
              <p:ext uri="{D42A27DB-BD31-4B8C-83A1-F6EECF244321}">
                <p14:modId xmlns:p14="http://schemas.microsoft.com/office/powerpoint/2010/main" val="446006114"/>
              </p:ext>
            </p:extLst>
          </p:nvPr>
        </p:nvGraphicFramePr>
        <p:xfrm>
          <a:off x="5520779" y="1329846"/>
          <a:ext cx="2644322" cy="1206500"/>
        </p:xfrm>
        <a:graphic>
          <a:graphicData uri="http://schemas.openxmlformats.org/drawingml/2006/table">
            <a:tbl>
              <a:tblPr>
                <a:tableStyleId>{5C22544A-7EE6-4342-B048-85BDC9FD1C3A}</a:tableStyleId>
              </a:tblPr>
              <a:tblGrid>
                <a:gridCol w="1469068">
                  <a:extLst>
                    <a:ext uri="{9D8B030D-6E8A-4147-A177-3AD203B41FA5}">
                      <a16:colId xmlns:a16="http://schemas.microsoft.com/office/drawing/2014/main" val="1817306465"/>
                    </a:ext>
                  </a:extLst>
                </a:gridCol>
                <a:gridCol w="1175254">
                  <a:extLst>
                    <a:ext uri="{9D8B030D-6E8A-4147-A177-3AD203B41FA5}">
                      <a16:colId xmlns:a16="http://schemas.microsoft.com/office/drawing/2014/main" val="3254483844"/>
                    </a:ext>
                  </a:extLst>
                </a:gridCol>
              </a:tblGrid>
              <a:tr h="156816">
                <a:tc gridSpan="2">
                  <a:txBody>
                    <a:bodyPr/>
                    <a:lstStyle/>
                    <a:p>
                      <a:pPr algn="ctr" rtl="0" fontAlgn="ctr"/>
                      <a:r>
                        <a:rPr lang="en-US" sz="1000" b="1" i="0" u="none" strike="noStrike">
                          <a:solidFill>
                            <a:srgbClr val="000000"/>
                          </a:solidFill>
                          <a:effectLst/>
                          <a:latin typeface="Century Gothic" panose="020B0502020202020204" pitchFamily="34" charset="0"/>
                        </a:rPr>
                        <a:t>Infant Mortality Rate (age &lt;1 year)</a:t>
                      </a:r>
                    </a:p>
                  </a:txBody>
                  <a:tcPr marL="6350" marR="6350" marT="6350" marB="0" anchor="ctr"/>
                </a:tc>
                <a:tc hMerge="1">
                  <a:txBody>
                    <a:bodyPr/>
                    <a:lstStyle/>
                    <a:p>
                      <a:endParaRPr lang="en-US"/>
                    </a:p>
                  </a:txBody>
                  <a:tcPr/>
                </a:tc>
                <a:extLst>
                  <a:ext uri="{0D108BD9-81ED-4DB2-BD59-A6C34878D82A}">
                    <a16:rowId xmlns:a16="http://schemas.microsoft.com/office/drawing/2014/main" val="3958866165"/>
                  </a:ext>
                </a:extLst>
              </a:tr>
              <a:tr h="158155">
                <a:tc>
                  <a:txBody>
                    <a:bodyPr/>
                    <a:lstStyle/>
                    <a:p>
                      <a:pPr algn="l" rtl="0" fontAlgn="b"/>
                      <a:r>
                        <a:rPr lang="en-US" sz="1000" b="1" i="0" u="none" strike="noStrike">
                          <a:solidFill>
                            <a:srgbClr val="000000"/>
                          </a:solidFill>
                          <a:effectLst/>
                          <a:latin typeface="Century Gothic" panose="020B0502020202020204" pitchFamily="34" charset="0"/>
                        </a:rPr>
                        <a:t> </a:t>
                      </a:r>
                    </a:p>
                  </a:txBody>
                  <a:tcPr marL="6350" marR="6350" marT="6350" marB="0" anchor="b"/>
                </a:tc>
                <a:tc>
                  <a:txBody>
                    <a:bodyPr/>
                    <a:lstStyle/>
                    <a:p>
                      <a:pPr algn="ctr" rtl="0" fontAlgn="ctr"/>
                      <a:r>
                        <a:rPr lang="en-US" sz="1000" b="1" i="0" u="none" strike="noStrike">
                          <a:solidFill>
                            <a:srgbClr val="000000"/>
                          </a:solidFill>
                          <a:effectLst/>
                          <a:latin typeface="Century Gothic" panose="020B0502020202020204" pitchFamily="34" charset="0"/>
                        </a:rPr>
                        <a:t>2019-2023</a:t>
                      </a:r>
                    </a:p>
                  </a:txBody>
                  <a:tcPr marL="6350" marR="6350" marT="6350" marB="0" anchor="ctr"/>
                </a:tc>
                <a:extLst>
                  <a:ext uri="{0D108BD9-81ED-4DB2-BD59-A6C34878D82A}">
                    <a16:rowId xmlns:a16="http://schemas.microsoft.com/office/drawing/2014/main" val="1823257740"/>
                  </a:ext>
                </a:extLst>
              </a:tr>
              <a:tr h="177800">
                <a:tc>
                  <a:txBody>
                    <a:bodyPr/>
                    <a:lstStyle/>
                    <a:p>
                      <a:pPr algn="l" rtl="0" fontAlgn="b"/>
                      <a:r>
                        <a:rPr lang="en-US" sz="1000" b="1" i="0" u="none" strike="noStrike">
                          <a:solidFill>
                            <a:srgbClr val="000000"/>
                          </a:solidFill>
                          <a:effectLst/>
                          <a:latin typeface="Century Gothic" panose="020B0502020202020204" pitchFamily="34" charset="0"/>
                        </a:rPr>
                        <a:t>Michigan</a:t>
                      </a:r>
                    </a:p>
                  </a:txBody>
                  <a:tcPr marL="6350" marR="6350" marT="6350" marB="0" anchor="b"/>
                </a:tc>
                <a:tc>
                  <a:txBody>
                    <a:bodyPr/>
                    <a:lstStyle/>
                    <a:p>
                      <a:pPr algn="ctr" rtl="0" fontAlgn="ctr"/>
                      <a:r>
                        <a:rPr lang="en-US" sz="1000" b="1" i="0" u="none" strike="noStrike">
                          <a:solidFill>
                            <a:srgbClr val="000000"/>
                          </a:solidFill>
                          <a:effectLst/>
                          <a:latin typeface="Century Gothic" panose="020B0502020202020204" pitchFamily="34" charset="0"/>
                        </a:rPr>
                        <a:t>6.4</a:t>
                      </a:r>
                    </a:p>
                  </a:txBody>
                  <a:tcPr marL="6350" marR="6350" marT="6350" marB="0" anchor="ctr"/>
                </a:tc>
                <a:extLst>
                  <a:ext uri="{0D108BD9-81ED-4DB2-BD59-A6C34878D82A}">
                    <a16:rowId xmlns:a16="http://schemas.microsoft.com/office/drawing/2014/main" val="1908581101"/>
                  </a:ext>
                </a:extLst>
              </a:tr>
              <a:tr h="177800">
                <a:tc>
                  <a:txBody>
                    <a:bodyPr/>
                    <a:lstStyle/>
                    <a:p>
                      <a:pPr algn="l" rtl="0" fontAlgn="b"/>
                      <a:r>
                        <a:rPr lang="en-US" sz="1000" b="1" i="0" u="none" strike="noStrike">
                          <a:solidFill>
                            <a:srgbClr val="000000"/>
                          </a:solidFill>
                          <a:effectLst/>
                          <a:latin typeface="Century Gothic" panose="020B0502020202020204" pitchFamily="34" charset="0"/>
                        </a:rPr>
                        <a:t>Huron</a:t>
                      </a:r>
                    </a:p>
                  </a:txBody>
                  <a:tcPr marL="6350" marR="6350" marT="6350" marB="0" anchor="b"/>
                </a:tc>
                <a:tc>
                  <a:txBody>
                    <a:bodyPr/>
                    <a:lstStyle/>
                    <a:p>
                      <a:pPr algn="ctr" rtl="0" fontAlgn="ctr"/>
                      <a:r>
                        <a:rPr lang="en-US" sz="1000" b="1" i="0" u="none" strike="noStrike">
                          <a:solidFill>
                            <a:srgbClr val="000000"/>
                          </a:solidFill>
                          <a:effectLst/>
                          <a:latin typeface="Century Gothic" panose="020B0502020202020204" pitchFamily="34" charset="0"/>
                        </a:rPr>
                        <a:t>*</a:t>
                      </a:r>
                    </a:p>
                  </a:txBody>
                  <a:tcPr marL="6350" marR="6350" marT="6350" marB="0" anchor="ctr"/>
                </a:tc>
                <a:extLst>
                  <a:ext uri="{0D108BD9-81ED-4DB2-BD59-A6C34878D82A}">
                    <a16:rowId xmlns:a16="http://schemas.microsoft.com/office/drawing/2014/main" val="3611130165"/>
                  </a:ext>
                </a:extLst>
              </a:tr>
              <a:tr h="177800">
                <a:tc>
                  <a:txBody>
                    <a:bodyPr/>
                    <a:lstStyle/>
                    <a:p>
                      <a:pPr algn="l" rtl="0" fontAlgn="b"/>
                      <a:r>
                        <a:rPr lang="en-US" sz="1000" b="1" i="0" u="none" strike="noStrike">
                          <a:solidFill>
                            <a:srgbClr val="000000"/>
                          </a:solidFill>
                          <a:effectLst/>
                          <a:latin typeface="Century Gothic" panose="020B0502020202020204" pitchFamily="34" charset="0"/>
                        </a:rPr>
                        <a:t>Lapeer</a:t>
                      </a:r>
                    </a:p>
                  </a:txBody>
                  <a:tcPr marL="6350" marR="6350" marT="6350" marB="0" anchor="b"/>
                </a:tc>
                <a:tc>
                  <a:txBody>
                    <a:bodyPr/>
                    <a:lstStyle/>
                    <a:p>
                      <a:pPr algn="ctr" rtl="0" fontAlgn="ctr"/>
                      <a:r>
                        <a:rPr lang="en-US" sz="1000" b="1" i="0" u="none" strike="noStrike">
                          <a:solidFill>
                            <a:srgbClr val="000000"/>
                          </a:solidFill>
                          <a:effectLst/>
                          <a:latin typeface="Century Gothic" panose="020B0502020202020204" pitchFamily="34" charset="0"/>
                        </a:rPr>
                        <a:t>7.3</a:t>
                      </a:r>
                    </a:p>
                  </a:txBody>
                  <a:tcPr marL="6350" marR="6350" marT="6350" marB="0" anchor="ctr"/>
                </a:tc>
                <a:extLst>
                  <a:ext uri="{0D108BD9-81ED-4DB2-BD59-A6C34878D82A}">
                    <a16:rowId xmlns:a16="http://schemas.microsoft.com/office/drawing/2014/main" val="2026794659"/>
                  </a:ext>
                </a:extLst>
              </a:tr>
              <a:tr h="177800">
                <a:tc>
                  <a:txBody>
                    <a:bodyPr/>
                    <a:lstStyle/>
                    <a:p>
                      <a:pPr algn="l" rtl="0" fontAlgn="b"/>
                      <a:r>
                        <a:rPr lang="en-US" sz="1000" b="1" i="0" u="none" strike="noStrike">
                          <a:solidFill>
                            <a:srgbClr val="FF0000"/>
                          </a:solidFill>
                          <a:effectLst/>
                          <a:latin typeface="Century Gothic" panose="020B0502020202020204" pitchFamily="34" charset="0"/>
                        </a:rPr>
                        <a:t>Sanilac</a:t>
                      </a:r>
                    </a:p>
                  </a:txBody>
                  <a:tcPr marL="6350" marR="6350" marT="6350" marB="0" anchor="b"/>
                </a:tc>
                <a:tc>
                  <a:txBody>
                    <a:bodyPr/>
                    <a:lstStyle/>
                    <a:p>
                      <a:pPr algn="ctr" rtl="0" fontAlgn="ctr"/>
                      <a:r>
                        <a:rPr lang="en-US" sz="1000" b="1" i="0" u="none" strike="noStrike">
                          <a:solidFill>
                            <a:srgbClr val="FF0000"/>
                          </a:solidFill>
                          <a:effectLst/>
                          <a:latin typeface="Century Gothic" panose="020B0502020202020204" pitchFamily="34" charset="0"/>
                        </a:rPr>
                        <a:t>5</a:t>
                      </a:r>
                    </a:p>
                  </a:txBody>
                  <a:tcPr marL="6350" marR="6350" marT="6350" marB="0" anchor="ctr"/>
                </a:tc>
                <a:extLst>
                  <a:ext uri="{0D108BD9-81ED-4DB2-BD59-A6C34878D82A}">
                    <a16:rowId xmlns:a16="http://schemas.microsoft.com/office/drawing/2014/main" val="904397635"/>
                  </a:ext>
                </a:extLst>
              </a:tr>
              <a:tr h="177800">
                <a:tc>
                  <a:txBody>
                    <a:bodyPr/>
                    <a:lstStyle/>
                    <a:p>
                      <a:pPr algn="l" rtl="0" fontAlgn="b"/>
                      <a:r>
                        <a:rPr lang="en-US" sz="1000" b="1" i="0" u="none" strike="noStrike">
                          <a:solidFill>
                            <a:srgbClr val="000000"/>
                          </a:solidFill>
                          <a:effectLst/>
                          <a:latin typeface="Century Gothic" panose="020B0502020202020204" pitchFamily="34" charset="0"/>
                        </a:rPr>
                        <a:t>Tuscola</a:t>
                      </a:r>
                    </a:p>
                  </a:txBody>
                  <a:tcPr marL="6350" marR="6350" marT="6350" marB="0" anchor="b"/>
                </a:tc>
                <a:tc>
                  <a:txBody>
                    <a:bodyPr/>
                    <a:lstStyle/>
                    <a:p>
                      <a:pPr algn="ctr" rtl="0" fontAlgn="ctr"/>
                      <a:r>
                        <a:rPr lang="en-US" sz="1000" b="1" i="0" u="none" strike="noStrike" dirty="0">
                          <a:solidFill>
                            <a:srgbClr val="000000"/>
                          </a:solidFill>
                          <a:effectLst/>
                          <a:latin typeface="Century Gothic" panose="020B0502020202020204" pitchFamily="34" charset="0"/>
                        </a:rPr>
                        <a:t>6.8</a:t>
                      </a:r>
                    </a:p>
                  </a:txBody>
                  <a:tcPr marL="6350" marR="6350" marT="6350" marB="0" anchor="ctr"/>
                </a:tc>
                <a:extLst>
                  <a:ext uri="{0D108BD9-81ED-4DB2-BD59-A6C34878D82A}">
                    <a16:rowId xmlns:a16="http://schemas.microsoft.com/office/drawing/2014/main" val="3472988508"/>
                  </a:ext>
                </a:extLst>
              </a:tr>
            </a:tbl>
          </a:graphicData>
        </a:graphic>
      </p:graphicFrame>
      <p:graphicFrame>
        <p:nvGraphicFramePr>
          <p:cNvPr id="3" name="Table 2">
            <a:extLst>
              <a:ext uri="{FF2B5EF4-FFF2-40B4-BE49-F238E27FC236}">
                <a16:creationId xmlns:a16="http://schemas.microsoft.com/office/drawing/2014/main" id="{88FA9F3F-648A-1D5D-9DFC-F81B0488EA10}"/>
              </a:ext>
            </a:extLst>
          </p:cNvPr>
          <p:cNvGraphicFramePr>
            <a:graphicFrameLocks noGrp="1"/>
          </p:cNvGraphicFramePr>
          <p:nvPr>
            <p:extLst>
              <p:ext uri="{D42A27DB-BD31-4B8C-83A1-F6EECF244321}">
                <p14:modId xmlns:p14="http://schemas.microsoft.com/office/powerpoint/2010/main" val="2189043008"/>
              </p:ext>
            </p:extLst>
          </p:nvPr>
        </p:nvGraphicFramePr>
        <p:xfrm>
          <a:off x="974455" y="3914539"/>
          <a:ext cx="2644322" cy="1358900"/>
        </p:xfrm>
        <a:graphic>
          <a:graphicData uri="http://schemas.openxmlformats.org/drawingml/2006/table">
            <a:tbl>
              <a:tblPr>
                <a:tableStyleId>{5C22544A-7EE6-4342-B048-85BDC9FD1C3A}</a:tableStyleId>
              </a:tblPr>
              <a:tblGrid>
                <a:gridCol w="1469068">
                  <a:extLst>
                    <a:ext uri="{9D8B030D-6E8A-4147-A177-3AD203B41FA5}">
                      <a16:colId xmlns:a16="http://schemas.microsoft.com/office/drawing/2014/main" val="1817306465"/>
                    </a:ext>
                  </a:extLst>
                </a:gridCol>
                <a:gridCol w="1175254">
                  <a:extLst>
                    <a:ext uri="{9D8B030D-6E8A-4147-A177-3AD203B41FA5}">
                      <a16:colId xmlns:a16="http://schemas.microsoft.com/office/drawing/2014/main" val="3254483844"/>
                    </a:ext>
                  </a:extLst>
                </a:gridCol>
              </a:tblGrid>
              <a:tr h="156816">
                <a:tc gridSpan="2">
                  <a:txBody>
                    <a:bodyPr/>
                    <a:lstStyle/>
                    <a:p>
                      <a:pPr algn="ctr" rtl="0" fontAlgn="ctr"/>
                      <a:r>
                        <a:rPr lang="en-US" sz="1000" b="1" i="0" u="none" strike="noStrike">
                          <a:solidFill>
                            <a:srgbClr val="000000"/>
                          </a:solidFill>
                          <a:effectLst/>
                          <a:latin typeface="Century Gothic" panose="020B0502020202020204" pitchFamily="34" charset="0"/>
                        </a:rPr>
                        <a:t>% Live Births to Women who Smoked during Pregnancy – 3 Yr Average</a:t>
                      </a:r>
                    </a:p>
                  </a:txBody>
                  <a:tcPr marL="6350" marR="6350" marT="6350" marB="0" anchor="ctr"/>
                </a:tc>
                <a:tc hMerge="1">
                  <a:txBody>
                    <a:bodyPr/>
                    <a:lstStyle/>
                    <a:p>
                      <a:endParaRPr lang="en-US"/>
                    </a:p>
                  </a:txBody>
                  <a:tcPr/>
                </a:tc>
                <a:extLst>
                  <a:ext uri="{0D108BD9-81ED-4DB2-BD59-A6C34878D82A}">
                    <a16:rowId xmlns:a16="http://schemas.microsoft.com/office/drawing/2014/main" val="3958866165"/>
                  </a:ext>
                </a:extLst>
              </a:tr>
              <a:tr h="158155">
                <a:tc>
                  <a:txBody>
                    <a:bodyPr/>
                    <a:lstStyle/>
                    <a:p>
                      <a:pPr algn="l" rtl="0" fontAlgn="b"/>
                      <a:r>
                        <a:rPr lang="en-US" sz="1000" b="1" i="0" u="none" strike="noStrike">
                          <a:solidFill>
                            <a:srgbClr val="000000"/>
                          </a:solidFill>
                          <a:effectLst/>
                          <a:latin typeface="Century Gothic" panose="020B0502020202020204" pitchFamily="34" charset="0"/>
                        </a:rPr>
                        <a:t> </a:t>
                      </a:r>
                    </a:p>
                  </a:txBody>
                  <a:tcPr marL="6350" marR="6350" marT="6350" marB="0" anchor="b"/>
                </a:tc>
                <a:tc>
                  <a:txBody>
                    <a:bodyPr/>
                    <a:lstStyle/>
                    <a:p>
                      <a:pPr algn="ctr" rtl="0" fontAlgn="ctr"/>
                      <a:r>
                        <a:rPr lang="en-US" sz="1000" b="1" i="0" u="none" strike="noStrike">
                          <a:solidFill>
                            <a:srgbClr val="000000"/>
                          </a:solidFill>
                          <a:effectLst/>
                          <a:latin typeface="Century Gothic" panose="020B0502020202020204" pitchFamily="34" charset="0"/>
                        </a:rPr>
                        <a:t>2021-2023</a:t>
                      </a:r>
                    </a:p>
                  </a:txBody>
                  <a:tcPr marL="6350" marR="6350" marT="6350" marB="0" anchor="ctr"/>
                </a:tc>
                <a:extLst>
                  <a:ext uri="{0D108BD9-81ED-4DB2-BD59-A6C34878D82A}">
                    <a16:rowId xmlns:a16="http://schemas.microsoft.com/office/drawing/2014/main" val="1823257740"/>
                  </a:ext>
                </a:extLst>
              </a:tr>
              <a:tr h="177800">
                <a:tc>
                  <a:txBody>
                    <a:bodyPr/>
                    <a:lstStyle/>
                    <a:p>
                      <a:pPr algn="l" rtl="0" fontAlgn="b"/>
                      <a:r>
                        <a:rPr lang="en-US" sz="1000" b="1" i="0" u="none" strike="noStrike">
                          <a:solidFill>
                            <a:srgbClr val="000000"/>
                          </a:solidFill>
                          <a:effectLst/>
                          <a:latin typeface="Century Gothic" panose="020B0502020202020204" pitchFamily="34" charset="0"/>
                        </a:rPr>
                        <a:t>Michigan</a:t>
                      </a:r>
                    </a:p>
                  </a:txBody>
                  <a:tcPr marL="6350" marR="6350" marT="6350" marB="0" anchor="b"/>
                </a:tc>
                <a:tc>
                  <a:txBody>
                    <a:bodyPr/>
                    <a:lstStyle/>
                    <a:p>
                      <a:pPr algn="ctr" rtl="0" fontAlgn="ctr"/>
                      <a:r>
                        <a:rPr lang="en-US" sz="1000" b="1" i="0" u="none" strike="noStrike">
                          <a:solidFill>
                            <a:srgbClr val="000000"/>
                          </a:solidFill>
                          <a:effectLst/>
                          <a:latin typeface="Century Gothic" panose="020B0502020202020204" pitchFamily="34" charset="0"/>
                        </a:rPr>
                        <a:t>8.5%</a:t>
                      </a:r>
                    </a:p>
                  </a:txBody>
                  <a:tcPr marL="6350" marR="6350" marT="6350" marB="0" anchor="ctr"/>
                </a:tc>
                <a:extLst>
                  <a:ext uri="{0D108BD9-81ED-4DB2-BD59-A6C34878D82A}">
                    <a16:rowId xmlns:a16="http://schemas.microsoft.com/office/drawing/2014/main" val="1908581101"/>
                  </a:ext>
                </a:extLst>
              </a:tr>
              <a:tr h="177800">
                <a:tc>
                  <a:txBody>
                    <a:bodyPr/>
                    <a:lstStyle/>
                    <a:p>
                      <a:pPr algn="l" rtl="0" fontAlgn="b"/>
                      <a:r>
                        <a:rPr lang="en-US" sz="1000" b="1" i="0" u="none" strike="noStrike">
                          <a:solidFill>
                            <a:srgbClr val="000000"/>
                          </a:solidFill>
                          <a:effectLst/>
                          <a:latin typeface="Century Gothic" panose="020B0502020202020204" pitchFamily="34" charset="0"/>
                        </a:rPr>
                        <a:t>Huron</a:t>
                      </a:r>
                    </a:p>
                  </a:txBody>
                  <a:tcPr marL="6350" marR="6350" marT="6350" marB="0" anchor="b"/>
                </a:tc>
                <a:tc>
                  <a:txBody>
                    <a:bodyPr/>
                    <a:lstStyle/>
                    <a:p>
                      <a:pPr algn="ctr" rtl="0" fontAlgn="ctr"/>
                      <a:r>
                        <a:rPr lang="en-US" sz="1000" b="1" i="0" u="none" strike="noStrike">
                          <a:solidFill>
                            <a:srgbClr val="000000"/>
                          </a:solidFill>
                          <a:effectLst/>
                          <a:latin typeface="Century Gothic" panose="020B0502020202020204" pitchFamily="34" charset="0"/>
                        </a:rPr>
                        <a:t>16.4%</a:t>
                      </a:r>
                    </a:p>
                  </a:txBody>
                  <a:tcPr marL="6350" marR="6350" marT="6350" marB="0" anchor="ctr"/>
                </a:tc>
                <a:extLst>
                  <a:ext uri="{0D108BD9-81ED-4DB2-BD59-A6C34878D82A}">
                    <a16:rowId xmlns:a16="http://schemas.microsoft.com/office/drawing/2014/main" val="3611130165"/>
                  </a:ext>
                </a:extLst>
              </a:tr>
              <a:tr h="177800">
                <a:tc>
                  <a:txBody>
                    <a:bodyPr/>
                    <a:lstStyle/>
                    <a:p>
                      <a:pPr algn="l" rtl="0" fontAlgn="b"/>
                      <a:r>
                        <a:rPr lang="en-US" sz="1000" b="1" i="0" u="none" strike="noStrike">
                          <a:solidFill>
                            <a:srgbClr val="000000"/>
                          </a:solidFill>
                          <a:effectLst/>
                          <a:latin typeface="Century Gothic" panose="020B0502020202020204" pitchFamily="34" charset="0"/>
                        </a:rPr>
                        <a:t>Lapeer</a:t>
                      </a:r>
                    </a:p>
                  </a:txBody>
                  <a:tcPr marL="6350" marR="6350" marT="6350" marB="0" anchor="b"/>
                </a:tc>
                <a:tc>
                  <a:txBody>
                    <a:bodyPr/>
                    <a:lstStyle/>
                    <a:p>
                      <a:pPr algn="ctr" rtl="0" fontAlgn="ctr"/>
                      <a:r>
                        <a:rPr lang="en-US" sz="1000" b="1" i="0" u="none" strike="noStrike">
                          <a:solidFill>
                            <a:srgbClr val="000000"/>
                          </a:solidFill>
                          <a:effectLst/>
                          <a:latin typeface="Century Gothic" panose="020B0502020202020204" pitchFamily="34" charset="0"/>
                        </a:rPr>
                        <a:t>10.9%</a:t>
                      </a:r>
                    </a:p>
                  </a:txBody>
                  <a:tcPr marL="6350" marR="6350" marT="6350" marB="0" anchor="ctr"/>
                </a:tc>
                <a:extLst>
                  <a:ext uri="{0D108BD9-81ED-4DB2-BD59-A6C34878D82A}">
                    <a16:rowId xmlns:a16="http://schemas.microsoft.com/office/drawing/2014/main" val="2026794659"/>
                  </a:ext>
                </a:extLst>
              </a:tr>
              <a:tr h="177800">
                <a:tc>
                  <a:txBody>
                    <a:bodyPr/>
                    <a:lstStyle/>
                    <a:p>
                      <a:pPr algn="l" rtl="0" fontAlgn="b"/>
                      <a:r>
                        <a:rPr lang="en-US" sz="1000" b="1" i="0" u="none" strike="noStrike">
                          <a:solidFill>
                            <a:srgbClr val="FF0000"/>
                          </a:solidFill>
                          <a:effectLst/>
                          <a:latin typeface="Century Gothic" panose="020B0502020202020204" pitchFamily="34" charset="0"/>
                        </a:rPr>
                        <a:t>Sanilac</a:t>
                      </a:r>
                    </a:p>
                  </a:txBody>
                  <a:tcPr marL="6350" marR="6350" marT="6350" marB="0" anchor="b"/>
                </a:tc>
                <a:tc>
                  <a:txBody>
                    <a:bodyPr/>
                    <a:lstStyle/>
                    <a:p>
                      <a:pPr algn="ctr" rtl="0" fontAlgn="ctr"/>
                      <a:r>
                        <a:rPr lang="en-US" sz="1000" b="1" i="0" u="none" strike="noStrike">
                          <a:solidFill>
                            <a:srgbClr val="FF0000"/>
                          </a:solidFill>
                          <a:effectLst/>
                          <a:latin typeface="Century Gothic" panose="020B0502020202020204" pitchFamily="34" charset="0"/>
                        </a:rPr>
                        <a:t>15.2%</a:t>
                      </a:r>
                    </a:p>
                  </a:txBody>
                  <a:tcPr marL="6350" marR="6350" marT="6350" marB="0" anchor="ctr"/>
                </a:tc>
                <a:extLst>
                  <a:ext uri="{0D108BD9-81ED-4DB2-BD59-A6C34878D82A}">
                    <a16:rowId xmlns:a16="http://schemas.microsoft.com/office/drawing/2014/main" val="904397635"/>
                  </a:ext>
                </a:extLst>
              </a:tr>
              <a:tr h="177800">
                <a:tc>
                  <a:txBody>
                    <a:bodyPr/>
                    <a:lstStyle/>
                    <a:p>
                      <a:pPr algn="l" rtl="0" fontAlgn="b"/>
                      <a:r>
                        <a:rPr lang="en-US" sz="1000" b="1" i="0" u="none" strike="noStrike">
                          <a:solidFill>
                            <a:srgbClr val="000000"/>
                          </a:solidFill>
                          <a:effectLst/>
                          <a:latin typeface="Century Gothic" panose="020B0502020202020204" pitchFamily="34" charset="0"/>
                        </a:rPr>
                        <a:t>Tuscola</a:t>
                      </a:r>
                    </a:p>
                  </a:txBody>
                  <a:tcPr marL="6350" marR="6350" marT="6350" marB="0" anchor="b"/>
                </a:tc>
                <a:tc>
                  <a:txBody>
                    <a:bodyPr/>
                    <a:lstStyle/>
                    <a:p>
                      <a:pPr algn="ctr" rtl="0" fontAlgn="ctr"/>
                      <a:r>
                        <a:rPr lang="en-US" sz="1000" b="1" i="0" u="none" strike="noStrike" dirty="0">
                          <a:solidFill>
                            <a:srgbClr val="000000"/>
                          </a:solidFill>
                          <a:effectLst/>
                          <a:latin typeface="Century Gothic" panose="020B0502020202020204" pitchFamily="34" charset="0"/>
                        </a:rPr>
                        <a:t>16.7%</a:t>
                      </a:r>
                    </a:p>
                  </a:txBody>
                  <a:tcPr marL="6350" marR="6350" marT="6350" marB="0" anchor="ctr"/>
                </a:tc>
                <a:extLst>
                  <a:ext uri="{0D108BD9-81ED-4DB2-BD59-A6C34878D82A}">
                    <a16:rowId xmlns:a16="http://schemas.microsoft.com/office/drawing/2014/main" val="3472988508"/>
                  </a:ext>
                </a:extLst>
              </a:tr>
            </a:tbl>
          </a:graphicData>
        </a:graphic>
      </p:graphicFrame>
      <p:pic>
        <p:nvPicPr>
          <p:cNvPr id="7" name="Picture 6">
            <a:extLst>
              <a:ext uri="{FF2B5EF4-FFF2-40B4-BE49-F238E27FC236}">
                <a16:creationId xmlns:a16="http://schemas.microsoft.com/office/drawing/2014/main" id="{578AD392-5E73-4D4D-1A28-3AE3BF4AAB1B}"/>
              </a:ext>
            </a:extLst>
          </p:cNvPr>
          <p:cNvPicPr>
            <a:picLocks noChangeAspect="1"/>
          </p:cNvPicPr>
          <p:nvPr/>
        </p:nvPicPr>
        <p:blipFill>
          <a:blip r:embed="rId3"/>
          <a:stretch>
            <a:fillRect/>
          </a:stretch>
        </p:blipFill>
        <p:spPr>
          <a:xfrm>
            <a:off x="223427" y="397770"/>
            <a:ext cx="4675027" cy="2633302"/>
          </a:xfrm>
          <a:prstGeom prst="rect">
            <a:avLst/>
          </a:prstGeom>
        </p:spPr>
      </p:pic>
      <p:pic>
        <p:nvPicPr>
          <p:cNvPr id="8" name="Picture 7">
            <a:extLst>
              <a:ext uri="{FF2B5EF4-FFF2-40B4-BE49-F238E27FC236}">
                <a16:creationId xmlns:a16="http://schemas.microsoft.com/office/drawing/2014/main" id="{19097766-5F71-FEF6-58A9-1F5FF905041A}"/>
              </a:ext>
            </a:extLst>
          </p:cNvPr>
          <p:cNvPicPr>
            <a:picLocks noChangeAspect="1"/>
          </p:cNvPicPr>
          <p:nvPr/>
        </p:nvPicPr>
        <p:blipFill>
          <a:blip r:embed="rId4"/>
          <a:stretch>
            <a:fillRect/>
          </a:stretch>
        </p:blipFill>
        <p:spPr>
          <a:xfrm>
            <a:off x="4182781" y="3475547"/>
            <a:ext cx="4471714" cy="2818566"/>
          </a:xfrm>
          <a:prstGeom prst="rect">
            <a:avLst/>
          </a:prstGeom>
        </p:spPr>
      </p:pic>
    </p:spTree>
    <p:extLst>
      <p:ext uri="{BB962C8B-B14F-4D97-AF65-F5344CB8AC3E}">
        <p14:creationId xmlns:p14="http://schemas.microsoft.com/office/powerpoint/2010/main" val="1305296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46CA88BA-9008-9853-62BB-08F25834691A}"/>
              </a:ext>
            </a:extLst>
          </p:cNvPr>
          <p:cNvGraphicFramePr>
            <a:graphicFrameLocks noGrp="1"/>
          </p:cNvGraphicFramePr>
          <p:nvPr>
            <p:extLst>
              <p:ext uri="{D42A27DB-BD31-4B8C-83A1-F6EECF244321}">
                <p14:modId xmlns:p14="http://schemas.microsoft.com/office/powerpoint/2010/main" val="869034494"/>
              </p:ext>
            </p:extLst>
          </p:nvPr>
        </p:nvGraphicFramePr>
        <p:xfrm>
          <a:off x="253340" y="4599710"/>
          <a:ext cx="4073237" cy="1225550"/>
        </p:xfrm>
        <a:graphic>
          <a:graphicData uri="http://schemas.openxmlformats.org/drawingml/2006/table">
            <a:tbl>
              <a:tblPr/>
              <a:tblGrid>
                <a:gridCol w="4073237">
                  <a:extLst>
                    <a:ext uri="{9D8B030D-6E8A-4147-A177-3AD203B41FA5}">
                      <a16:colId xmlns:a16="http://schemas.microsoft.com/office/drawing/2014/main" val="1504407794"/>
                    </a:ext>
                  </a:extLst>
                </a:gridCol>
              </a:tblGrid>
              <a:tr h="0">
                <a:tc>
                  <a:txBody>
                    <a:bodyPr/>
                    <a:lstStyle/>
                    <a:p>
                      <a:pPr algn="l" fontAlgn="ctr"/>
                      <a:r>
                        <a:rPr lang="en-US" sz="1000" b="0" i="0" u="none" strike="noStrike">
                          <a:solidFill>
                            <a:schemeClr val="accent1">
                              <a:lumMod val="60000"/>
                              <a:lumOff val="40000"/>
                            </a:schemeClr>
                          </a:solidFill>
                          <a:effectLst/>
                          <a:latin typeface="Arial" panose="020B0604020202020204" pitchFamily="34" charset="0"/>
                          <a:cs typeface="Arial" panose="020B0604020202020204" pitchFamily="34" charset="0"/>
                        </a:rPr>
                        <a:t>Michigan Resident Live Birth Files Linked with Michigan Hospital Discharge Data, Division for Vital Records and Statistics, Michigan Department of Health and Human Services</a:t>
                      </a:r>
                    </a:p>
                  </a:txBody>
                  <a:tcPr marL="0" marR="0" marT="0" marB="0" anchor="ctr">
                    <a:lnL>
                      <a:noFill/>
                    </a:lnL>
                    <a:lnR>
                      <a:noFill/>
                    </a:lnR>
                    <a:lnT>
                      <a:noFill/>
                    </a:lnT>
                    <a:lnB>
                      <a:noFill/>
                    </a:lnB>
                  </a:tcPr>
                </a:tc>
                <a:extLst>
                  <a:ext uri="{0D108BD9-81ED-4DB2-BD59-A6C34878D82A}">
                    <a16:rowId xmlns:a16="http://schemas.microsoft.com/office/drawing/2014/main" val="593811743"/>
                  </a:ext>
                </a:extLst>
              </a:tr>
              <a:tr h="314106">
                <a:tc>
                  <a:txBody>
                    <a:bodyPr/>
                    <a:lstStyle/>
                    <a:p>
                      <a:pPr algn="l" fontAlgn="b"/>
                      <a:r>
                        <a:rPr lang="en-US" sz="1000" b="0" i="0" u="sng" strike="noStrike" dirty="0">
                          <a:solidFill>
                            <a:schemeClr val="tx1"/>
                          </a:solidFill>
                          <a:effectLst/>
                          <a:latin typeface="Arial" panose="020B0604020202020204" pitchFamily="34" charset="0"/>
                          <a:hlinkClick r:id="rId2">
                            <a:extLst>
                              <a:ext uri="{A12FA001-AC4F-418D-AE19-62706E023703}">
                                <ahyp:hlinkClr xmlns:ahyp="http://schemas.microsoft.com/office/drawing/2018/hyperlinkcolor" val="tx"/>
                              </a:ext>
                            </a:extLst>
                          </a:hlinkClick>
                        </a:rPr>
                        <a:t>https://www.michigan.gov/mdhhs/-/media/Project/Websites/mdhhs/MCH-Epidemiology/202303-NAS-by-Prosperity-Region-20122021--Webpage.pdf?rev=a14a1d6e407346578788b8102100fd2c&amp;hash=C14CA45C10FB6C65367F0DB182E60B0B</a:t>
                      </a:r>
                      <a:endParaRPr lang="en-US" sz="1000" b="0" i="0" u="sng" strike="noStrike" dirty="0">
                        <a:solidFill>
                          <a:schemeClr val="tx1"/>
                        </a:solidFill>
                        <a:effectLst/>
                        <a:latin typeface="Arial" panose="020B060402020202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2674160356"/>
                  </a:ext>
                </a:extLst>
              </a:tr>
            </a:tbl>
          </a:graphicData>
        </a:graphic>
      </p:graphicFrame>
      <p:pic>
        <p:nvPicPr>
          <p:cNvPr id="3" name="Picture 2">
            <a:extLst>
              <a:ext uri="{FF2B5EF4-FFF2-40B4-BE49-F238E27FC236}">
                <a16:creationId xmlns:a16="http://schemas.microsoft.com/office/drawing/2014/main" id="{FD101E74-769B-3103-A507-E97AFB5573A9}"/>
              </a:ext>
            </a:extLst>
          </p:cNvPr>
          <p:cNvPicPr>
            <a:picLocks noChangeAspect="1"/>
          </p:cNvPicPr>
          <p:nvPr/>
        </p:nvPicPr>
        <p:blipFill>
          <a:blip r:embed="rId3"/>
          <a:stretch>
            <a:fillRect/>
          </a:stretch>
        </p:blipFill>
        <p:spPr>
          <a:xfrm>
            <a:off x="546158" y="134027"/>
            <a:ext cx="5718103" cy="3236070"/>
          </a:xfrm>
          <a:prstGeom prst="rect">
            <a:avLst/>
          </a:prstGeom>
        </p:spPr>
      </p:pic>
      <p:pic>
        <p:nvPicPr>
          <p:cNvPr id="4" name="Picture 3">
            <a:extLst>
              <a:ext uri="{FF2B5EF4-FFF2-40B4-BE49-F238E27FC236}">
                <a16:creationId xmlns:a16="http://schemas.microsoft.com/office/drawing/2014/main" id="{7E3A9F32-96F5-64CA-2488-193F72B2B3AA}"/>
              </a:ext>
            </a:extLst>
          </p:cNvPr>
          <p:cNvPicPr>
            <a:picLocks noChangeAspect="1"/>
          </p:cNvPicPr>
          <p:nvPr/>
        </p:nvPicPr>
        <p:blipFill>
          <a:blip r:embed="rId4"/>
          <a:stretch>
            <a:fillRect/>
          </a:stretch>
        </p:blipFill>
        <p:spPr>
          <a:xfrm>
            <a:off x="4572000" y="3487904"/>
            <a:ext cx="4152236" cy="3133554"/>
          </a:xfrm>
          <a:prstGeom prst="rect">
            <a:avLst/>
          </a:prstGeom>
        </p:spPr>
      </p:pic>
    </p:spTree>
    <p:extLst>
      <p:ext uri="{BB962C8B-B14F-4D97-AF65-F5344CB8AC3E}">
        <p14:creationId xmlns:p14="http://schemas.microsoft.com/office/powerpoint/2010/main" val="9955423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B91C83B2-4430-4F4A-A2C8-C2FBBE3003F3}"/>
              </a:ext>
            </a:extLst>
          </p:cNvPr>
          <p:cNvGraphicFramePr>
            <a:graphicFrameLocks noGrp="1"/>
          </p:cNvGraphicFramePr>
          <p:nvPr>
            <p:extLst>
              <p:ext uri="{D42A27DB-BD31-4B8C-83A1-F6EECF244321}">
                <p14:modId xmlns:p14="http://schemas.microsoft.com/office/powerpoint/2010/main" val="2770178163"/>
              </p:ext>
            </p:extLst>
          </p:nvPr>
        </p:nvGraphicFramePr>
        <p:xfrm>
          <a:off x="463309" y="6234544"/>
          <a:ext cx="5549564" cy="380012"/>
        </p:xfrm>
        <a:graphic>
          <a:graphicData uri="http://schemas.openxmlformats.org/drawingml/2006/table">
            <a:tbl>
              <a:tblPr/>
              <a:tblGrid>
                <a:gridCol w="5549564">
                  <a:extLst>
                    <a:ext uri="{9D8B030D-6E8A-4147-A177-3AD203B41FA5}">
                      <a16:colId xmlns:a16="http://schemas.microsoft.com/office/drawing/2014/main" val="2596035347"/>
                    </a:ext>
                  </a:extLst>
                </a:gridCol>
              </a:tblGrid>
              <a:tr h="190006">
                <a:tc>
                  <a:txBody>
                    <a:bodyPr/>
                    <a:lstStyle/>
                    <a:p>
                      <a:pPr algn="l" fontAlgn="b"/>
                      <a:r>
                        <a:rPr lang="en-US" sz="1100" u="none" strike="noStrike" dirty="0">
                          <a:solidFill>
                            <a:schemeClr val="tx1"/>
                          </a:solidFill>
                          <a:effectLst/>
                          <a:latin typeface="Arial" panose="020B0604020202020204" pitchFamily="34" charset="0"/>
                          <a:cs typeface="Arial" panose="020B0604020202020204" pitchFamily="34" charset="0"/>
                        </a:rPr>
                        <a:t>Michigan Department of Health and Human Services</a:t>
                      </a:r>
                      <a:endParaRPr lang="en-US" sz="11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2618135020"/>
                  </a:ext>
                </a:extLst>
              </a:tr>
              <a:tr h="190006">
                <a:tc>
                  <a:txBody>
                    <a:bodyPr/>
                    <a:lstStyle/>
                    <a:p>
                      <a:pPr algn="l" fontAlgn="b"/>
                      <a:r>
                        <a:rPr lang="en-US" sz="1100" u="sng" strike="noStrike" dirty="0">
                          <a:solidFill>
                            <a:schemeClr val="tx1"/>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https://vitalstats.michigan.gov/osr/chi/births14/frameBxChar.html</a:t>
                      </a:r>
                      <a:endParaRPr lang="en-US" sz="1100" b="0" i="0" u="sng"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627639484"/>
                  </a:ext>
                </a:extLst>
              </a:tr>
            </a:tbl>
          </a:graphicData>
        </a:graphic>
      </p:graphicFrame>
      <p:graphicFrame>
        <p:nvGraphicFramePr>
          <p:cNvPr id="2" name="Table 1">
            <a:extLst>
              <a:ext uri="{FF2B5EF4-FFF2-40B4-BE49-F238E27FC236}">
                <a16:creationId xmlns:a16="http://schemas.microsoft.com/office/drawing/2014/main" id="{1EAD9690-4CE8-0070-9188-4FD4A575EF19}"/>
              </a:ext>
            </a:extLst>
          </p:cNvPr>
          <p:cNvGraphicFramePr>
            <a:graphicFrameLocks noGrp="1"/>
          </p:cNvGraphicFramePr>
          <p:nvPr>
            <p:extLst>
              <p:ext uri="{D42A27DB-BD31-4B8C-83A1-F6EECF244321}">
                <p14:modId xmlns:p14="http://schemas.microsoft.com/office/powerpoint/2010/main" val="4047024653"/>
              </p:ext>
            </p:extLst>
          </p:nvPr>
        </p:nvGraphicFramePr>
        <p:xfrm>
          <a:off x="5754918" y="4733775"/>
          <a:ext cx="2644322" cy="1206500"/>
        </p:xfrm>
        <a:graphic>
          <a:graphicData uri="http://schemas.openxmlformats.org/drawingml/2006/table">
            <a:tbl>
              <a:tblPr>
                <a:tableStyleId>{5C22544A-7EE6-4342-B048-85BDC9FD1C3A}</a:tableStyleId>
              </a:tblPr>
              <a:tblGrid>
                <a:gridCol w="1469068">
                  <a:extLst>
                    <a:ext uri="{9D8B030D-6E8A-4147-A177-3AD203B41FA5}">
                      <a16:colId xmlns:a16="http://schemas.microsoft.com/office/drawing/2014/main" val="1817306465"/>
                    </a:ext>
                  </a:extLst>
                </a:gridCol>
                <a:gridCol w="1175254">
                  <a:extLst>
                    <a:ext uri="{9D8B030D-6E8A-4147-A177-3AD203B41FA5}">
                      <a16:colId xmlns:a16="http://schemas.microsoft.com/office/drawing/2014/main" val="3254483844"/>
                    </a:ext>
                  </a:extLst>
                </a:gridCol>
              </a:tblGrid>
              <a:tr h="156816">
                <a:tc gridSpan="2">
                  <a:txBody>
                    <a:bodyPr/>
                    <a:lstStyle/>
                    <a:p>
                      <a:pPr algn="ctr" rtl="0" fontAlgn="ctr"/>
                      <a:r>
                        <a:rPr lang="en-US" sz="1000" b="1" i="0" u="none" strike="noStrike">
                          <a:solidFill>
                            <a:srgbClr val="000000"/>
                          </a:solidFill>
                          <a:effectLst/>
                          <a:latin typeface="Century Gothic" panose="020B0502020202020204" pitchFamily="34" charset="0"/>
                        </a:rPr>
                        <a:t>% of Births to Mothers &lt; age 20</a:t>
                      </a:r>
                    </a:p>
                  </a:txBody>
                  <a:tcPr marL="6350" marR="6350" marT="6350" marB="0" anchor="ctr"/>
                </a:tc>
                <a:tc hMerge="1">
                  <a:txBody>
                    <a:bodyPr/>
                    <a:lstStyle/>
                    <a:p>
                      <a:endParaRPr lang="en-US"/>
                    </a:p>
                  </a:txBody>
                  <a:tcPr/>
                </a:tc>
                <a:extLst>
                  <a:ext uri="{0D108BD9-81ED-4DB2-BD59-A6C34878D82A}">
                    <a16:rowId xmlns:a16="http://schemas.microsoft.com/office/drawing/2014/main" val="3958866165"/>
                  </a:ext>
                </a:extLst>
              </a:tr>
              <a:tr h="158155">
                <a:tc>
                  <a:txBody>
                    <a:bodyPr/>
                    <a:lstStyle/>
                    <a:p>
                      <a:pPr algn="l" rtl="0" fontAlgn="b"/>
                      <a:r>
                        <a:rPr lang="en-US" sz="1000" b="1" i="0" u="none" strike="noStrike">
                          <a:solidFill>
                            <a:srgbClr val="000000"/>
                          </a:solidFill>
                          <a:effectLst/>
                          <a:latin typeface="Century Gothic" panose="020B0502020202020204" pitchFamily="34" charset="0"/>
                        </a:rPr>
                        <a:t> </a:t>
                      </a:r>
                    </a:p>
                  </a:txBody>
                  <a:tcPr marL="6350" marR="6350" marT="6350" marB="0" anchor="b"/>
                </a:tc>
                <a:tc>
                  <a:txBody>
                    <a:bodyPr/>
                    <a:lstStyle/>
                    <a:p>
                      <a:pPr algn="ctr" rtl="0" fontAlgn="ctr"/>
                      <a:r>
                        <a:rPr lang="en-US" sz="1000" b="1" i="0" u="none" strike="noStrike">
                          <a:solidFill>
                            <a:srgbClr val="000000"/>
                          </a:solidFill>
                          <a:effectLst/>
                          <a:latin typeface="Century Gothic" panose="020B0502020202020204" pitchFamily="34" charset="0"/>
                        </a:rPr>
                        <a:t>2021-2023</a:t>
                      </a:r>
                    </a:p>
                  </a:txBody>
                  <a:tcPr marL="6350" marR="6350" marT="6350" marB="0" anchor="ctr"/>
                </a:tc>
                <a:extLst>
                  <a:ext uri="{0D108BD9-81ED-4DB2-BD59-A6C34878D82A}">
                    <a16:rowId xmlns:a16="http://schemas.microsoft.com/office/drawing/2014/main" val="1823257740"/>
                  </a:ext>
                </a:extLst>
              </a:tr>
              <a:tr h="177800">
                <a:tc>
                  <a:txBody>
                    <a:bodyPr/>
                    <a:lstStyle/>
                    <a:p>
                      <a:pPr algn="l" rtl="0" fontAlgn="b"/>
                      <a:r>
                        <a:rPr lang="en-US" sz="1000" b="1" i="0" u="none" strike="noStrike">
                          <a:solidFill>
                            <a:srgbClr val="000000"/>
                          </a:solidFill>
                          <a:effectLst/>
                          <a:latin typeface="Century Gothic" panose="020B0502020202020204" pitchFamily="34" charset="0"/>
                        </a:rPr>
                        <a:t>Michigan</a:t>
                      </a:r>
                    </a:p>
                  </a:txBody>
                  <a:tcPr marL="6350" marR="6350" marT="6350" marB="0" anchor="b"/>
                </a:tc>
                <a:tc>
                  <a:txBody>
                    <a:bodyPr/>
                    <a:lstStyle/>
                    <a:p>
                      <a:pPr algn="ctr" rtl="0" fontAlgn="ctr"/>
                      <a:r>
                        <a:rPr lang="en-US" sz="1000" b="1" i="0" u="none" strike="noStrike">
                          <a:solidFill>
                            <a:srgbClr val="000000"/>
                          </a:solidFill>
                          <a:effectLst/>
                          <a:latin typeface="Century Gothic" panose="020B0502020202020204" pitchFamily="34" charset="0"/>
                        </a:rPr>
                        <a:t>3.6%</a:t>
                      </a:r>
                    </a:p>
                  </a:txBody>
                  <a:tcPr marL="6350" marR="6350" marT="6350" marB="0" anchor="ctr"/>
                </a:tc>
                <a:extLst>
                  <a:ext uri="{0D108BD9-81ED-4DB2-BD59-A6C34878D82A}">
                    <a16:rowId xmlns:a16="http://schemas.microsoft.com/office/drawing/2014/main" val="1908581101"/>
                  </a:ext>
                </a:extLst>
              </a:tr>
              <a:tr h="177800">
                <a:tc>
                  <a:txBody>
                    <a:bodyPr/>
                    <a:lstStyle/>
                    <a:p>
                      <a:pPr algn="l" rtl="0" fontAlgn="b"/>
                      <a:r>
                        <a:rPr lang="en-US" sz="1000" b="1" i="0" u="none" strike="noStrike">
                          <a:solidFill>
                            <a:srgbClr val="000000"/>
                          </a:solidFill>
                          <a:effectLst/>
                          <a:latin typeface="Century Gothic" panose="020B0502020202020204" pitchFamily="34" charset="0"/>
                        </a:rPr>
                        <a:t>Huron</a:t>
                      </a:r>
                    </a:p>
                  </a:txBody>
                  <a:tcPr marL="6350" marR="6350" marT="6350" marB="0" anchor="b"/>
                </a:tc>
                <a:tc>
                  <a:txBody>
                    <a:bodyPr/>
                    <a:lstStyle/>
                    <a:p>
                      <a:pPr algn="ctr" rtl="0" fontAlgn="ctr"/>
                      <a:r>
                        <a:rPr lang="en-US" sz="1000" b="1" i="0" u="none" strike="noStrike">
                          <a:solidFill>
                            <a:srgbClr val="000000"/>
                          </a:solidFill>
                          <a:effectLst/>
                          <a:latin typeface="Century Gothic" panose="020B0502020202020204" pitchFamily="34" charset="0"/>
                        </a:rPr>
                        <a:t>2.8%</a:t>
                      </a:r>
                    </a:p>
                  </a:txBody>
                  <a:tcPr marL="6350" marR="6350" marT="6350" marB="0" anchor="ctr"/>
                </a:tc>
                <a:extLst>
                  <a:ext uri="{0D108BD9-81ED-4DB2-BD59-A6C34878D82A}">
                    <a16:rowId xmlns:a16="http://schemas.microsoft.com/office/drawing/2014/main" val="3611130165"/>
                  </a:ext>
                </a:extLst>
              </a:tr>
              <a:tr h="177800">
                <a:tc>
                  <a:txBody>
                    <a:bodyPr/>
                    <a:lstStyle/>
                    <a:p>
                      <a:pPr algn="l" rtl="0" fontAlgn="b"/>
                      <a:r>
                        <a:rPr lang="en-US" sz="1000" b="1" i="0" u="none" strike="noStrike">
                          <a:solidFill>
                            <a:srgbClr val="000000"/>
                          </a:solidFill>
                          <a:effectLst/>
                          <a:latin typeface="Century Gothic" panose="020B0502020202020204" pitchFamily="34" charset="0"/>
                        </a:rPr>
                        <a:t>Lapeer</a:t>
                      </a:r>
                    </a:p>
                  </a:txBody>
                  <a:tcPr marL="6350" marR="6350" marT="6350" marB="0" anchor="b"/>
                </a:tc>
                <a:tc>
                  <a:txBody>
                    <a:bodyPr/>
                    <a:lstStyle/>
                    <a:p>
                      <a:pPr algn="ctr" rtl="0" fontAlgn="ctr"/>
                      <a:r>
                        <a:rPr lang="en-US" sz="1000" b="1" i="0" u="none" strike="noStrike">
                          <a:solidFill>
                            <a:srgbClr val="000000"/>
                          </a:solidFill>
                          <a:effectLst/>
                          <a:latin typeface="Century Gothic" panose="020B0502020202020204" pitchFamily="34" charset="0"/>
                        </a:rPr>
                        <a:t>2.7%</a:t>
                      </a:r>
                    </a:p>
                  </a:txBody>
                  <a:tcPr marL="6350" marR="6350" marT="6350" marB="0" anchor="ctr"/>
                </a:tc>
                <a:extLst>
                  <a:ext uri="{0D108BD9-81ED-4DB2-BD59-A6C34878D82A}">
                    <a16:rowId xmlns:a16="http://schemas.microsoft.com/office/drawing/2014/main" val="2026794659"/>
                  </a:ext>
                </a:extLst>
              </a:tr>
              <a:tr h="177800">
                <a:tc>
                  <a:txBody>
                    <a:bodyPr/>
                    <a:lstStyle/>
                    <a:p>
                      <a:pPr algn="l" rtl="0" fontAlgn="b"/>
                      <a:r>
                        <a:rPr lang="en-US" sz="1000" b="1" i="0" u="none" strike="noStrike">
                          <a:solidFill>
                            <a:srgbClr val="FF0000"/>
                          </a:solidFill>
                          <a:effectLst/>
                          <a:latin typeface="Century Gothic" panose="020B0502020202020204" pitchFamily="34" charset="0"/>
                        </a:rPr>
                        <a:t>Sanilac</a:t>
                      </a:r>
                    </a:p>
                  </a:txBody>
                  <a:tcPr marL="6350" marR="6350" marT="6350" marB="0" anchor="b"/>
                </a:tc>
                <a:tc>
                  <a:txBody>
                    <a:bodyPr/>
                    <a:lstStyle/>
                    <a:p>
                      <a:pPr algn="ctr" rtl="0" fontAlgn="ctr"/>
                      <a:r>
                        <a:rPr lang="en-US" sz="1000" b="1" i="0" u="none" strike="noStrike">
                          <a:solidFill>
                            <a:srgbClr val="FF0000"/>
                          </a:solidFill>
                          <a:effectLst/>
                          <a:latin typeface="Century Gothic" panose="020B0502020202020204" pitchFamily="34" charset="0"/>
                        </a:rPr>
                        <a:t>3.6%</a:t>
                      </a:r>
                    </a:p>
                  </a:txBody>
                  <a:tcPr marL="6350" marR="6350" marT="6350" marB="0" anchor="ctr"/>
                </a:tc>
                <a:extLst>
                  <a:ext uri="{0D108BD9-81ED-4DB2-BD59-A6C34878D82A}">
                    <a16:rowId xmlns:a16="http://schemas.microsoft.com/office/drawing/2014/main" val="904397635"/>
                  </a:ext>
                </a:extLst>
              </a:tr>
              <a:tr h="177800">
                <a:tc>
                  <a:txBody>
                    <a:bodyPr/>
                    <a:lstStyle/>
                    <a:p>
                      <a:pPr algn="l" rtl="0" fontAlgn="b"/>
                      <a:r>
                        <a:rPr lang="en-US" sz="1000" b="1" i="0" u="none" strike="noStrike">
                          <a:solidFill>
                            <a:srgbClr val="000000"/>
                          </a:solidFill>
                          <a:effectLst/>
                          <a:latin typeface="Century Gothic" panose="020B0502020202020204" pitchFamily="34" charset="0"/>
                        </a:rPr>
                        <a:t>Tuscola</a:t>
                      </a:r>
                    </a:p>
                  </a:txBody>
                  <a:tcPr marL="6350" marR="6350" marT="6350" marB="0" anchor="b"/>
                </a:tc>
                <a:tc>
                  <a:txBody>
                    <a:bodyPr/>
                    <a:lstStyle/>
                    <a:p>
                      <a:pPr algn="ctr" rtl="0" fontAlgn="ctr"/>
                      <a:r>
                        <a:rPr lang="en-US" sz="1000" b="1" i="0" u="none" strike="noStrike" dirty="0">
                          <a:solidFill>
                            <a:srgbClr val="000000"/>
                          </a:solidFill>
                          <a:effectLst/>
                          <a:latin typeface="Century Gothic" panose="020B0502020202020204" pitchFamily="34" charset="0"/>
                        </a:rPr>
                        <a:t>3.8%</a:t>
                      </a:r>
                    </a:p>
                  </a:txBody>
                  <a:tcPr marL="6350" marR="6350" marT="6350" marB="0" anchor="ctr"/>
                </a:tc>
                <a:extLst>
                  <a:ext uri="{0D108BD9-81ED-4DB2-BD59-A6C34878D82A}">
                    <a16:rowId xmlns:a16="http://schemas.microsoft.com/office/drawing/2014/main" val="3472988508"/>
                  </a:ext>
                </a:extLst>
              </a:tr>
            </a:tbl>
          </a:graphicData>
        </a:graphic>
      </p:graphicFrame>
      <p:pic>
        <p:nvPicPr>
          <p:cNvPr id="5" name="Picture 4">
            <a:extLst>
              <a:ext uri="{FF2B5EF4-FFF2-40B4-BE49-F238E27FC236}">
                <a16:creationId xmlns:a16="http://schemas.microsoft.com/office/drawing/2014/main" id="{1679904D-C956-05BC-6C28-D4F8D1E29867}"/>
              </a:ext>
            </a:extLst>
          </p:cNvPr>
          <p:cNvPicPr>
            <a:picLocks noChangeAspect="1"/>
          </p:cNvPicPr>
          <p:nvPr/>
        </p:nvPicPr>
        <p:blipFill>
          <a:blip r:embed="rId3"/>
          <a:stretch>
            <a:fillRect/>
          </a:stretch>
        </p:blipFill>
        <p:spPr>
          <a:xfrm>
            <a:off x="798450" y="293119"/>
            <a:ext cx="6711215" cy="4293521"/>
          </a:xfrm>
          <a:prstGeom prst="rect">
            <a:avLst/>
          </a:prstGeom>
        </p:spPr>
      </p:pic>
    </p:spTree>
    <p:extLst>
      <p:ext uri="{BB962C8B-B14F-4D97-AF65-F5344CB8AC3E}">
        <p14:creationId xmlns:p14="http://schemas.microsoft.com/office/powerpoint/2010/main" val="2553379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36468" y="239384"/>
            <a:ext cx="7653420" cy="865529"/>
          </a:xfrm>
        </p:spPr>
        <p:txBody>
          <a:bodyPr>
            <a:normAutofit/>
          </a:bodyPr>
          <a:lstStyle/>
          <a:p>
            <a:r>
              <a:rPr lang="en-US" cap="none" dirty="0"/>
              <a:t>Immunizations</a:t>
            </a:r>
          </a:p>
        </p:txBody>
      </p:sp>
      <p:graphicFrame>
        <p:nvGraphicFramePr>
          <p:cNvPr id="3" name="Table 2">
            <a:extLst>
              <a:ext uri="{FF2B5EF4-FFF2-40B4-BE49-F238E27FC236}">
                <a16:creationId xmlns:a16="http://schemas.microsoft.com/office/drawing/2014/main" id="{68DF881A-B7F9-4790-95F1-4B36D7B52683}"/>
              </a:ext>
            </a:extLst>
          </p:cNvPr>
          <p:cNvGraphicFramePr>
            <a:graphicFrameLocks noGrp="1"/>
          </p:cNvGraphicFramePr>
          <p:nvPr>
            <p:extLst>
              <p:ext uri="{D42A27DB-BD31-4B8C-83A1-F6EECF244321}">
                <p14:modId xmlns:p14="http://schemas.microsoft.com/office/powerpoint/2010/main" val="1978459960"/>
              </p:ext>
            </p:extLst>
          </p:nvPr>
        </p:nvGraphicFramePr>
        <p:xfrm>
          <a:off x="373440" y="5648696"/>
          <a:ext cx="8663863" cy="502920"/>
        </p:xfrm>
        <a:graphic>
          <a:graphicData uri="http://schemas.openxmlformats.org/drawingml/2006/table">
            <a:tbl>
              <a:tblPr/>
              <a:tblGrid>
                <a:gridCol w="8663863">
                  <a:extLst>
                    <a:ext uri="{9D8B030D-6E8A-4147-A177-3AD203B41FA5}">
                      <a16:colId xmlns:a16="http://schemas.microsoft.com/office/drawing/2014/main" val="67155428"/>
                    </a:ext>
                  </a:extLst>
                </a:gridCol>
              </a:tblGrid>
              <a:tr h="226190">
                <a:tc>
                  <a:txBody>
                    <a:bodyPr/>
                    <a:lstStyle/>
                    <a:p>
                      <a:pPr algn="l" fontAlgn="b"/>
                      <a:r>
                        <a:rPr lang="en-US" sz="1100" b="0" i="0" u="none" strike="noStrike" dirty="0">
                          <a:solidFill>
                            <a:schemeClr val="accent1">
                              <a:lumMod val="60000"/>
                              <a:lumOff val="40000"/>
                            </a:schemeClr>
                          </a:solidFill>
                          <a:effectLst/>
                          <a:latin typeface="Calibri" panose="020F0502020204030204" pitchFamily="34" charset="0"/>
                        </a:rPr>
                        <a:t>Michigan Department of Health and Human Services – BRFSS - </a:t>
                      </a:r>
                      <a:r>
                        <a:rPr lang="en-US" sz="1100" b="0" i="0" u="none" strike="noStrike" dirty="0">
                          <a:solidFill>
                            <a:schemeClr val="accent1">
                              <a:lumMod val="60000"/>
                              <a:lumOff val="40000"/>
                            </a:schemeClr>
                          </a:solidFill>
                          <a:effectLst/>
                          <a:latin typeface="Arial" panose="020B0604020202020204" pitchFamily="34" charset="0"/>
                          <a:cs typeface="Arial" panose="020B0604020202020204" pitchFamily="34" charset="0"/>
                        </a:rPr>
                        <a:t>Data for Huron and Sanilac suppressed due to a denominator &lt; 50 and/or a relative standard error &gt; 30%. </a:t>
                      </a:r>
                      <a:endParaRPr lang="en-US" sz="1100" b="0" i="0" u="none" strike="noStrike" dirty="0">
                        <a:solidFill>
                          <a:schemeClr val="accent1">
                            <a:lumMod val="60000"/>
                            <a:lumOff val="40000"/>
                          </a:schemeClr>
                        </a:solidFill>
                        <a:effectLst/>
                        <a:latin typeface="Calibri" panose="020F0502020204030204" pitchFamily="34" charset="0"/>
                      </a:endParaRPr>
                    </a:p>
                  </a:txBody>
                  <a:tcPr marL="0" marR="0" marT="0" marB="0">
                    <a:lnL>
                      <a:noFill/>
                    </a:lnL>
                    <a:lnR>
                      <a:noFill/>
                    </a:lnR>
                    <a:lnT>
                      <a:noFill/>
                    </a:lnT>
                    <a:lnB>
                      <a:noFill/>
                    </a:lnB>
                  </a:tcPr>
                </a:tc>
                <a:extLst>
                  <a:ext uri="{0D108BD9-81ED-4DB2-BD59-A6C34878D82A}">
                    <a16:rowId xmlns:a16="http://schemas.microsoft.com/office/drawing/2014/main" val="695151881"/>
                  </a:ext>
                </a:extLst>
              </a:tr>
              <a:tr h="123324">
                <a:tc>
                  <a:txBody>
                    <a:bodyPr/>
                    <a:lstStyle/>
                    <a:p>
                      <a:pPr algn="l" fontAlgn="b"/>
                      <a:r>
                        <a:rPr lang="en-US" sz="1100" b="0" i="0" u="sng" strike="noStrike" dirty="0">
                          <a:solidFill>
                            <a:schemeClr val="tx1"/>
                          </a:solidFill>
                          <a:effectLst/>
                          <a:latin typeface="Arial" panose="020B0604020202020204" pitchFamily="34" charset="0"/>
                          <a:hlinkClick r:id="rId2">
                            <a:extLst>
                              <a:ext uri="{A12FA001-AC4F-418D-AE19-62706E023703}">
                                <ahyp:hlinkClr xmlns:ahyp="http://schemas.microsoft.com/office/drawing/2018/hyperlinkcolor" val="tx"/>
                              </a:ext>
                            </a:extLst>
                          </a:hlinkClick>
                        </a:rPr>
                        <a:t>http://www.michigan.gov/mdhhs/0,5885,7-339-71550_5104_5279_39424-134707--,00.html</a:t>
                      </a:r>
                      <a:endParaRPr lang="en-US" sz="1100" b="0" i="0" u="sng" strike="noStrike" dirty="0">
                        <a:solidFill>
                          <a:schemeClr val="tx1"/>
                        </a:solidFill>
                        <a:effectLst/>
                        <a:latin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val="946797564"/>
                  </a:ext>
                </a:extLst>
              </a:tr>
            </a:tbl>
          </a:graphicData>
        </a:graphic>
      </p:graphicFrame>
      <p:pic>
        <p:nvPicPr>
          <p:cNvPr id="4" name="Picture 3">
            <a:extLst>
              <a:ext uri="{FF2B5EF4-FFF2-40B4-BE49-F238E27FC236}">
                <a16:creationId xmlns:a16="http://schemas.microsoft.com/office/drawing/2014/main" id="{A97317BC-4119-65B7-5707-6BF0F731F668}"/>
              </a:ext>
            </a:extLst>
          </p:cNvPr>
          <p:cNvPicPr>
            <a:picLocks noChangeAspect="1"/>
          </p:cNvPicPr>
          <p:nvPr/>
        </p:nvPicPr>
        <p:blipFill>
          <a:blip r:embed="rId3"/>
          <a:stretch>
            <a:fillRect/>
          </a:stretch>
        </p:blipFill>
        <p:spPr>
          <a:xfrm>
            <a:off x="697656" y="1450676"/>
            <a:ext cx="7748688" cy="3956647"/>
          </a:xfrm>
          <a:prstGeom prst="rect">
            <a:avLst/>
          </a:prstGeom>
        </p:spPr>
      </p:pic>
    </p:spTree>
    <p:extLst>
      <p:ext uri="{BB962C8B-B14F-4D97-AF65-F5344CB8AC3E}">
        <p14:creationId xmlns:p14="http://schemas.microsoft.com/office/powerpoint/2010/main" val="12416642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75A3FF0-6544-9EBF-F108-CB91639C6B17}"/>
              </a:ext>
            </a:extLst>
          </p:cNvPr>
          <p:cNvGraphicFramePr>
            <a:graphicFrameLocks noGrp="1"/>
          </p:cNvGraphicFramePr>
          <p:nvPr>
            <p:extLst>
              <p:ext uri="{D42A27DB-BD31-4B8C-83A1-F6EECF244321}">
                <p14:modId xmlns:p14="http://schemas.microsoft.com/office/powerpoint/2010/main" val="1623698588"/>
              </p:ext>
            </p:extLst>
          </p:nvPr>
        </p:nvGraphicFramePr>
        <p:xfrm>
          <a:off x="269174" y="5874690"/>
          <a:ext cx="6863937" cy="347980"/>
        </p:xfrm>
        <a:graphic>
          <a:graphicData uri="http://schemas.openxmlformats.org/drawingml/2006/table">
            <a:tbl>
              <a:tblPr>
                <a:tableStyleId>{5C22544A-7EE6-4342-B048-85BDC9FD1C3A}</a:tableStyleId>
              </a:tblPr>
              <a:tblGrid>
                <a:gridCol w="6863937">
                  <a:extLst>
                    <a:ext uri="{9D8B030D-6E8A-4147-A177-3AD203B41FA5}">
                      <a16:colId xmlns:a16="http://schemas.microsoft.com/office/drawing/2014/main" val="1572846757"/>
                    </a:ext>
                  </a:extLst>
                </a:gridCol>
              </a:tblGrid>
              <a:tr h="156359">
                <a:tc>
                  <a:txBody>
                    <a:bodyPr/>
                    <a:lstStyle/>
                    <a:p>
                      <a:pPr algn="l" fontAlgn="b"/>
                      <a:r>
                        <a:rPr lang="en-US" sz="1100" u="none" strike="noStrike" dirty="0">
                          <a:solidFill>
                            <a:schemeClr val="tx1"/>
                          </a:solidFill>
                          <a:effectLst/>
                          <a:latin typeface="Arial" panose="020B0604020202020204" pitchFamily="34" charset="0"/>
                          <a:cs typeface="Arial" panose="020B0604020202020204" pitchFamily="34" charset="0"/>
                        </a:rPr>
                        <a:t>Kids Count</a:t>
                      </a:r>
                      <a:endParaRPr lang="en-US" sz="11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9209076"/>
                  </a:ext>
                </a:extLst>
              </a:tr>
              <a:tr h="156359">
                <a:tc>
                  <a:txBody>
                    <a:bodyPr/>
                    <a:lstStyle/>
                    <a:p>
                      <a:pPr algn="l" fontAlgn="b"/>
                      <a:r>
                        <a:rPr lang="en-US" sz="1100" u="sng" strike="noStrike" dirty="0">
                          <a:solidFill>
                            <a:schemeClr val="tx1"/>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https://datacenter.aecf.org/data/customreports/3775,3787,3819,3822/any</a:t>
                      </a:r>
                      <a:endParaRPr lang="en-US" sz="1100" b="0" i="0" u="sng"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94051914"/>
                  </a:ext>
                </a:extLst>
              </a:tr>
            </a:tbl>
          </a:graphicData>
        </a:graphic>
      </p:graphicFrame>
      <p:graphicFrame>
        <p:nvGraphicFramePr>
          <p:cNvPr id="2" name="Table 1">
            <a:extLst>
              <a:ext uri="{FF2B5EF4-FFF2-40B4-BE49-F238E27FC236}">
                <a16:creationId xmlns:a16="http://schemas.microsoft.com/office/drawing/2014/main" id="{1B9E21D9-69D2-0115-B39C-FFD81A927216}"/>
              </a:ext>
            </a:extLst>
          </p:cNvPr>
          <p:cNvGraphicFramePr>
            <a:graphicFrameLocks noGrp="1"/>
          </p:cNvGraphicFramePr>
          <p:nvPr>
            <p:extLst>
              <p:ext uri="{D42A27DB-BD31-4B8C-83A1-F6EECF244321}">
                <p14:modId xmlns:p14="http://schemas.microsoft.com/office/powerpoint/2010/main" val="2900513333"/>
              </p:ext>
            </p:extLst>
          </p:nvPr>
        </p:nvGraphicFramePr>
        <p:xfrm>
          <a:off x="3632775" y="4460697"/>
          <a:ext cx="5225734" cy="1292860"/>
        </p:xfrm>
        <a:graphic>
          <a:graphicData uri="http://schemas.openxmlformats.org/drawingml/2006/table">
            <a:tbl>
              <a:tblPr/>
              <a:tblGrid>
                <a:gridCol w="5225734">
                  <a:extLst>
                    <a:ext uri="{9D8B030D-6E8A-4147-A177-3AD203B41FA5}">
                      <a16:colId xmlns:a16="http://schemas.microsoft.com/office/drawing/2014/main" val="3885227432"/>
                    </a:ext>
                  </a:extLst>
                </a:gridCol>
              </a:tblGrid>
              <a:tr h="254250">
                <a:tc>
                  <a:txBody>
                    <a:bodyPr/>
                    <a:lstStyle/>
                    <a:p>
                      <a:pPr algn="ctr" fontAlgn="b"/>
                      <a:r>
                        <a:rPr lang="en-US" sz="2400" b="0" i="0" u="none" strike="noStrike" dirty="0">
                          <a:solidFill>
                            <a:schemeClr val="tx1"/>
                          </a:solidFill>
                          <a:effectLst/>
                          <a:latin typeface="Arial" panose="020B0604020202020204" pitchFamily="34" charset="0"/>
                        </a:rPr>
                        <a:t>September 30, 2024</a:t>
                      </a:r>
                    </a:p>
                  </a:txBody>
                  <a:tcPr marL="6350" marR="6350" marT="6350" marB="0" anchor="b">
                    <a:lnL>
                      <a:noFill/>
                    </a:lnL>
                    <a:lnR>
                      <a:noFill/>
                    </a:lnR>
                    <a:lnT>
                      <a:noFill/>
                    </a:lnT>
                    <a:lnB>
                      <a:noFill/>
                    </a:lnB>
                  </a:tcPr>
                </a:tc>
                <a:extLst>
                  <a:ext uri="{0D108BD9-81ED-4DB2-BD59-A6C34878D82A}">
                    <a16:rowId xmlns:a16="http://schemas.microsoft.com/office/drawing/2014/main" val="1053413957"/>
                  </a:ext>
                </a:extLst>
              </a:tr>
              <a:tr h="879029">
                <a:tc>
                  <a:txBody>
                    <a:bodyPr/>
                    <a:lstStyle/>
                    <a:p>
                      <a:pPr algn="ctr" fontAlgn="b"/>
                      <a:r>
                        <a:rPr lang="en-US" sz="2400" b="0" i="0" u="none" strike="noStrike" dirty="0">
                          <a:solidFill>
                            <a:schemeClr val="tx1"/>
                          </a:solidFill>
                          <a:effectLst/>
                          <a:latin typeface="Arial" panose="020B0604020202020204" pitchFamily="34" charset="0"/>
                        </a:rPr>
                        <a:t>MDHHS Report Card for Sanilac</a:t>
                      </a:r>
                    </a:p>
                    <a:p>
                      <a:pPr algn="ctr" fontAlgn="b"/>
                      <a:r>
                        <a:rPr lang="en-US" sz="1200" b="0" i="0" u="none" strike="noStrike" dirty="0">
                          <a:solidFill>
                            <a:schemeClr val="tx1"/>
                          </a:solidFill>
                          <a:effectLst/>
                          <a:latin typeface="Arial" panose="020B0604020202020204" pitchFamily="34" charset="0"/>
                        </a:rPr>
                        <a:t>(4313314 coverage)</a:t>
                      </a:r>
                    </a:p>
                    <a:p>
                      <a:pPr marL="0" marR="0" lvl="0" indent="0" algn="ctr" defTabSz="457207" rtl="0" eaLnBrk="1" fontAlgn="b" latinLnBrk="0" hangingPunct="1">
                        <a:lnSpc>
                          <a:spcPct val="100000"/>
                        </a:lnSpc>
                        <a:spcBef>
                          <a:spcPts val="0"/>
                        </a:spcBef>
                        <a:spcAft>
                          <a:spcPts val="0"/>
                        </a:spcAft>
                        <a:buClrTx/>
                        <a:buSzTx/>
                        <a:buFontTx/>
                        <a:buNone/>
                        <a:tabLst/>
                        <a:defRPr/>
                      </a:pPr>
                      <a:r>
                        <a:rPr lang="en-US" sz="2400" b="0" i="0" u="none" strike="noStrike" dirty="0">
                          <a:solidFill>
                            <a:schemeClr val="tx1"/>
                          </a:solidFill>
                          <a:effectLst/>
                          <a:latin typeface="Arial" panose="020B0604020202020204" pitchFamily="34" charset="0"/>
                        </a:rPr>
                        <a:t>57.2%</a:t>
                      </a:r>
                    </a:p>
                  </a:txBody>
                  <a:tcPr marL="6350" marR="6350" marT="6350" marB="0" anchor="b">
                    <a:lnL>
                      <a:noFill/>
                    </a:lnL>
                    <a:lnR>
                      <a:noFill/>
                    </a:lnR>
                    <a:lnT>
                      <a:noFill/>
                    </a:lnT>
                    <a:lnB>
                      <a:noFill/>
                    </a:lnB>
                  </a:tcPr>
                </a:tc>
                <a:extLst>
                  <a:ext uri="{0D108BD9-81ED-4DB2-BD59-A6C34878D82A}">
                    <a16:rowId xmlns:a16="http://schemas.microsoft.com/office/drawing/2014/main" val="539216534"/>
                  </a:ext>
                </a:extLst>
              </a:tr>
            </a:tbl>
          </a:graphicData>
        </a:graphic>
      </p:graphicFrame>
      <p:graphicFrame>
        <p:nvGraphicFramePr>
          <p:cNvPr id="3" name="Table 2">
            <a:extLst>
              <a:ext uri="{FF2B5EF4-FFF2-40B4-BE49-F238E27FC236}">
                <a16:creationId xmlns:a16="http://schemas.microsoft.com/office/drawing/2014/main" id="{50627C20-F403-D55B-3570-1C1767581620}"/>
              </a:ext>
            </a:extLst>
          </p:cNvPr>
          <p:cNvGraphicFramePr>
            <a:graphicFrameLocks noGrp="1"/>
          </p:cNvGraphicFramePr>
          <p:nvPr>
            <p:extLst>
              <p:ext uri="{D42A27DB-BD31-4B8C-83A1-F6EECF244321}">
                <p14:modId xmlns:p14="http://schemas.microsoft.com/office/powerpoint/2010/main" val="2399683093"/>
              </p:ext>
            </p:extLst>
          </p:nvPr>
        </p:nvGraphicFramePr>
        <p:xfrm>
          <a:off x="889151" y="4233575"/>
          <a:ext cx="2644322" cy="1358900"/>
        </p:xfrm>
        <a:graphic>
          <a:graphicData uri="http://schemas.openxmlformats.org/drawingml/2006/table">
            <a:tbl>
              <a:tblPr>
                <a:tableStyleId>{5C22544A-7EE6-4342-B048-85BDC9FD1C3A}</a:tableStyleId>
              </a:tblPr>
              <a:tblGrid>
                <a:gridCol w="1469068">
                  <a:extLst>
                    <a:ext uri="{9D8B030D-6E8A-4147-A177-3AD203B41FA5}">
                      <a16:colId xmlns:a16="http://schemas.microsoft.com/office/drawing/2014/main" val="1817306465"/>
                    </a:ext>
                  </a:extLst>
                </a:gridCol>
                <a:gridCol w="1175254">
                  <a:extLst>
                    <a:ext uri="{9D8B030D-6E8A-4147-A177-3AD203B41FA5}">
                      <a16:colId xmlns:a16="http://schemas.microsoft.com/office/drawing/2014/main" val="3254483844"/>
                    </a:ext>
                  </a:extLst>
                </a:gridCol>
              </a:tblGrid>
              <a:tr h="182721">
                <a:tc gridSpan="2">
                  <a:txBody>
                    <a:bodyPr/>
                    <a:lstStyle/>
                    <a:p>
                      <a:pPr algn="ctr" fontAlgn="ctr"/>
                      <a:r>
                        <a:rPr lang="en-US" sz="1000" b="1" u="none" strike="noStrike" dirty="0">
                          <a:solidFill>
                            <a:srgbClr val="000000"/>
                          </a:solidFill>
                          <a:effectLst/>
                        </a:rPr>
                        <a:t>% Toddlers Ages 19-35 Months who are Fully Immunized</a:t>
                      </a:r>
                      <a:endParaRPr lang="en-US" sz="1000" b="1" i="0" u="none" strike="noStrike" dirty="0">
                        <a:solidFill>
                          <a:srgbClr val="000000"/>
                        </a:solidFill>
                        <a:effectLst/>
                        <a:latin typeface="Arial" panose="020B0604020202020204" pitchFamily="34" charset="0"/>
                      </a:endParaRPr>
                    </a:p>
                  </a:txBody>
                  <a:tcPr marL="6350" marR="6350" marT="6350" marB="0" anchor="ctr"/>
                </a:tc>
                <a:tc hMerge="1">
                  <a:txBody>
                    <a:bodyPr/>
                    <a:lstStyle/>
                    <a:p>
                      <a:endParaRPr lang="en-US"/>
                    </a:p>
                  </a:txBody>
                  <a:tcPr/>
                </a:tc>
                <a:extLst>
                  <a:ext uri="{0D108BD9-81ED-4DB2-BD59-A6C34878D82A}">
                    <a16:rowId xmlns:a16="http://schemas.microsoft.com/office/drawing/2014/main" val="3958866165"/>
                  </a:ext>
                </a:extLst>
              </a:tr>
              <a:tr h="158155">
                <a:tc>
                  <a:txBody>
                    <a:bodyPr/>
                    <a:lstStyle/>
                    <a:p>
                      <a:pPr algn="l" fontAlgn="b"/>
                      <a:r>
                        <a:rPr lang="en-US" sz="1000" b="1" u="none" strike="noStrike" dirty="0">
                          <a:solidFill>
                            <a:srgbClr val="000000"/>
                          </a:solidFill>
                          <a:effectLst/>
                        </a:rPr>
                        <a:t> </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u="none" strike="noStrike" dirty="0">
                          <a:solidFill>
                            <a:srgbClr val="000000"/>
                          </a:solidFill>
                          <a:effectLst/>
                          <a:latin typeface="+mn-lt"/>
                        </a:rPr>
                        <a:t>2023</a:t>
                      </a:r>
                      <a:endParaRPr lang="en-US" sz="1000" b="1"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1823257740"/>
                  </a:ext>
                </a:extLst>
              </a:tr>
              <a:tr h="177800">
                <a:tc>
                  <a:txBody>
                    <a:bodyPr/>
                    <a:lstStyle/>
                    <a:p>
                      <a:pPr algn="l" fontAlgn="b"/>
                      <a:r>
                        <a:rPr lang="en-US" sz="1000" b="1" u="none" strike="noStrike" dirty="0">
                          <a:solidFill>
                            <a:srgbClr val="000000"/>
                          </a:solidFill>
                          <a:effectLst/>
                        </a:rPr>
                        <a:t>Michigan</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69.8%</a:t>
                      </a:r>
                    </a:p>
                  </a:txBody>
                  <a:tcPr marL="6350" marR="6350" marT="6350" marB="0" anchor="ctr"/>
                </a:tc>
                <a:extLst>
                  <a:ext uri="{0D108BD9-81ED-4DB2-BD59-A6C34878D82A}">
                    <a16:rowId xmlns:a16="http://schemas.microsoft.com/office/drawing/2014/main" val="1908581101"/>
                  </a:ext>
                </a:extLst>
              </a:tr>
              <a:tr h="177800">
                <a:tc>
                  <a:txBody>
                    <a:bodyPr/>
                    <a:lstStyle/>
                    <a:p>
                      <a:pPr algn="l" fontAlgn="b"/>
                      <a:r>
                        <a:rPr lang="en-US" sz="1000" b="1" u="none" strike="noStrike" dirty="0">
                          <a:solidFill>
                            <a:srgbClr val="000000"/>
                          </a:solidFill>
                          <a:effectLst/>
                        </a:rPr>
                        <a:t>Huron</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77.2%</a:t>
                      </a:r>
                    </a:p>
                  </a:txBody>
                  <a:tcPr marL="6350" marR="6350" marT="6350" marB="0" anchor="ctr"/>
                </a:tc>
                <a:extLst>
                  <a:ext uri="{0D108BD9-81ED-4DB2-BD59-A6C34878D82A}">
                    <a16:rowId xmlns:a16="http://schemas.microsoft.com/office/drawing/2014/main" val="3611130165"/>
                  </a:ext>
                </a:extLst>
              </a:tr>
              <a:tr h="177800">
                <a:tc>
                  <a:txBody>
                    <a:bodyPr/>
                    <a:lstStyle/>
                    <a:p>
                      <a:pPr algn="l" fontAlgn="b"/>
                      <a:r>
                        <a:rPr lang="en-US" sz="1000" b="1" u="none" strike="noStrike" dirty="0">
                          <a:solidFill>
                            <a:srgbClr val="000000"/>
                          </a:solidFill>
                          <a:effectLst/>
                        </a:rPr>
                        <a:t>Lapeer</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61.1%</a:t>
                      </a:r>
                    </a:p>
                  </a:txBody>
                  <a:tcPr marL="6350" marR="6350" marT="6350" marB="0" anchor="ctr"/>
                </a:tc>
                <a:extLst>
                  <a:ext uri="{0D108BD9-81ED-4DB2-BD59-A6C34878D82A}">
                    <a16:rowId xmlns:a16="http://schemas.microsoft.com/office/drawing/2014/main" val="2026794659"/>
                  </a:ext>
                </a:extLst>
              </a:tr>
              <a:tr h="177800">
                <a:tc>
                  <a:txBody>
                    <a:bodyPr/>
                    <a:lstStyle/>
                    <a:p>
                      <a:pPr algn="l" fontAlgn="b"/>
                      <a:r>
                        <a:rPr lang="en-US" sz="1000" b="1" u="none" strike="noStrike" dirty="0">
                          <a:solidFill>
                            <a:srgbClr val="FF0000"/>
                          </a:solidFill>
                          <a:effectLst/>
                        </a:rPr>
                        <a:t>Sanilac</a:t>
                      </a:r>
                      <a:endParaRPr lang="en-US" sz="1000" b="1" i="0" u="none" strike="noStrike" dirty="0">
                        <a:solidFill>
                          <a:srgbClr val="FF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FF0000"/>
                          </a:solidFill>
                          <a:effectLst/>
                          <a:latin typeface="+mn-lt"/>
                        </a:rPr>
                        <a:t>66.0%</a:t>
                      </a:r>
                    </a:p>
                  </a:txBody>
                  <a:tcPr marL="6350" marR="6350" marT="6350" marB="0" anchor="ctr"/>
                </a:tc>
                <a:extLst>
                  <a:ext uri="{0D108BD9-81ED-4DB2-BD59-A6C34878D82A}">
                    <a16:rowId xmlns:a16="http://schemas.microsoft.com/office/drawing/2014/main" val="904397635"/>
                  </a:ext>
                </a:extLst>
              </a:tr>
              <a:tr h="177800">
                <a:tc>
                  <a:txBody>
                    <a:bodyPr/>
                    <a:lstStyle/>
                    <a:p>
                      <a:pPr algn="l" fontAlgn="b"/>
                      <a:r>
                        <a:rPr lang="en-US" sz="1000" b="1" u="none" strike="noStrike" dirty="0">
                          <a:solidFill>
                            <a:srgbClr val="000000"/>
                          </a:solidFill>
                          <a:effectLst/>
                        </a:rPr>
                        <a:t>Tuscola</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67.5%</a:t>
                      </a:r>
                    </a:p>
                  </a:txBody>
                  <a:tcPr marL="6350" marR="6350" marT="6350" marB="0" anchor="ctr"/>
                </a:tc>
                <a:extLst>
                  <a:ext uri="{0D108BD9-81ED-4DB2-BD59-A6C34878D82A}">
                    <a16:rowId xmlns:a16="http://schemas.microsoft.com/office/drawing/2014/main" val="3472988508"/>
                  </a:ext>
                </a:extLst>
              </a:tr>
            </a:tbl>
          </a:graphicData>
        </a:graphic>
      </p:graphicFrame>
      <p:pic>
        <p:nvPicPr>
          <p:cNvPr id="5" name="Picture 4">
            <a:extLst>
              <a:ext uri="{FF2B5EF4-FFF2-40B4-BE49-F238E27FC236}">
                <a16:creationId xmlns:a16="http://schemas.microsoft.com/office/drawing/2014/main" id="{5E0F1468-E9BC-4CD8-DA75-06B6FDE4640C}"/>
              </a:ext>
            </a:extLst>
          </p:cNvPr>
          <p:cNvPicPr>
            <a:picLocks noChangeAspect="1"/>
          </p:cNvPicPr>
          <p:nvPr/>
        </p:nvPicPr>
        <p:blipFill>
          <a:blip r:embed="rId3"/>
          <a:stretch>
            <a:fillRect/>
          </a:stretch>
        </p:blipFill>
        <p:spPr>
          <a:xfrm>
            <a:off x="848865" y="239850"/>
            <a:ext cx="6414387" cy="3711510"/>
          </a:xfrm>
          <a:prstGeom prst="rect">
            <a:avLst/>
          </a:prstGeom>
        </p:spPr>
      </p:pic>
    </p:spTree>
    <p:extLst>
      <p:ext uri="{BB962C8B-B14F-4D97-AF65-F5344CB8AC3E}">
        <p14:creationId xmlns:p14="http://schemas.microsoft.com/office/powerpoint/2010/main" val="837933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EA26A"/>
              </a:solidFill>
              <a:effectLst/>
              <a:uLnTx/>
              <a:uFillTx/>
              <a:latin typeface="Century Gothic" panose="020B0502020202020204"/>
              <a:ea typeface="+mn-ea"/>
              <a:cs typeface="+mn-cs"/>
            </a:endParaRPr>
          </a:p>
        </p:txBody>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Century Gothic" panose="020B0502020202020204"/>
              <a:ea typeface="+mn-ea"/>
              <a:cs typeface="+mn-cs"/>
            </a:endParaRPr>
          </a:p>
        </p:txBody>
      </p:sp>
      <p:sp>
        <p:nvSpPr>
          <p:cNvPr id="2" name="Title 1"/>
          <p:cNvSpPr>
            <a:spLocks noGrp="1"/>
          </p:cNvSpPr>
          <p:nvPr>
            <p:ph type="title"/>
          </p:nvPr>
        </p:nvSpPr>
        <p:spPr>
          <a:xfrm>
            <a:off x="827484" y="452718"/>
            <a:ext cx="6710641" cy="1400530"/>
          </a:xfrm>
        </p:spPr>
        <p:txBody>
          <a:bodyPr anchor="ctr">
            <a:normAutofit/>
          </a:bodyPr>
          <a:lstStyle/>
          <a:p>
            <a:r>
              <a:rPr lang="en-US" dirty="0">
                <a:solidFill>
                  <a:srgbClr val="FFFFFF"/>
                </a:solidFill>
              </a:rPr>
              <a:t>Key Data Sources</a:t>
            </a:r>
          </a:p>
        </p:txBody>
      </p:sp>
      <p:sp>
        <p:nvSpPr>
          <p:cNvPr id="3" name="Content Placeholder 2"/>
          <p:cNvSpPr>
            <a:spLocks noGrp="1"/>
          </p:cNvSpPr>
          <p:nvPr>
            <p:ph idx="1"/>
          </p:nvPr>
        </p:nvSpPr>
        <p:spPr>
          <a:xfrm>
            <a:off x="827483" y="2305966"/>
            <a:ext cx="7825862" cy="4092498"/>
          </a:xfrm>
        </p:spPr>
        <p:txBody>
          <a:bodyPr>
            <a:normAutofit/>
          </a:bodyPr>
          <a:lstStyle/>
          <a:p>
            <a:pPr>
              <a:lnSpc>
                <a:spcPct val="90000"/>
              </a:lnSpc>
              <a:buClrTx/>
            </a:pPr>
            <a:r>
              <a:rPr lang="en-US" sz="1400" dirty="0">
                <a:solidFill>
                  <a:schemeClr val="accent6"/>
                </a:solidFill>
              </a:rPr>
              <a:t>Michigan Department of Health and Human Services- </a:t>
            </a:r>
            <a:r>
              <a:rPr lang="en-US" sz="1400" b="0" i="0" u="sng" strike="noStrike" dirty="0">
                <a:solidFill>
                  <a:srgbClr val="0563C1"/>
                </a:solidFill>
                <a:effectLst/>
                <a:latin typeface="Arial" panose="020B0604020202020204" pitchFamily="34" charset="0"/>
                <a:hlinkClick r:id="rId2"/>
              </a:rPr>
              <a:t>https://vitalstats.michigan.gov/osr/Index.asp </a:t>
            </a:r>
            <a:endParaRPr lang="en-US" sz="1400" dirty="0"/>
          </a:p>
          <a:p>
            <a:pPr>
              <a:lnSpc>
                <a:spcPct val="90000"/>
              </a:lnSpc>
              <a:buClrTx/>
            </a:pPr>
            <a:r>
              <a:rPr lang="en-US" sz="1400" dirty="0">
                <a:solidFill>
                  <a:schemeClr val="accent6"/>
                </a:solidFill>
              </a:rPr>
              <a:t>Michigan Behavioral Risk Factor Survey- </a:t>
            </a:r>
            <a:r>
              <a:rPr lang="en-US" sz="1400" b="0" i="0" u="sng" strike="noStrike" dirty="0">
                <a:solidFill>
                  <a:srgbClr val="0563C1"/>
                </a:solidFill>
                <a:effectLst/>
                <a:hlinkClick r:id="rId3"/>
              </a:rPr>
              <a:t>http://www.michigan.gov/mdhhs/0,5885,7-339-71550_5104_5279_39424-134707--,00.html</a:t>
            </a:r>
            <a:r>
              <a:rPr lang="en-US" sz="1400" dirty="0"/>
              <a:t> </a:t>
            </a:r>
          </a:p>
          <a:p>
            <a:pPr>
              <a:lnSpc>
                <a:spcPct val="90000"/>
              </a:lnSpc>
              <a:buClrTx/>
            </a:pPr>
            <a:r>
              <a:rPr lang="en-US" sz="1400" dirty="0">
                <a:solidFill>
                  <a:schemeClr val="accent6"/>
                </a:solidFill>
              </a:rPr>
              <a:t>Michigan Profile for Healthy Youth- </a:t>
            </a:r>
            <a:r>
              <a:rPr lang="en-US" sz="1400" dirty="0">
                <a:hlinkClick r:id="rId4"/>
              </a:rPr>
              <a:t>https://mdoe.state.mi.us/schoolhealthsurveys/ExternalReports/CountyReportGeneration.aspx</a:t>
            </a:r>
            <a:r>
              <a:rPr lang="en-US" sz="1400" dirty="0"/>
              <a:t> </a:t>
            </a:r>
          </a:p>
          <a:p>
            <a:pPr>
              <a:lnSpc>
                <a:spcPct val="90000"/>
              </a:lnSpc>
              <a:buClrTx/>
            </a:pPr>
            <a:r>
              <a:rPr lang="en-US" sz="1400" dirty="0">
                <a:solidFill>
                  <a:schemeClr val="accent6"/>
                </a:solidFill>
              </a:rPr>
              <a:t>County Health Rankings-</a:t>
            </a:r>
            <a:r>
              <a:rPr lang="en-US" sz="1400" dirty="0"/>
              <a:t> </a:t>
            </a:r>
            <a:r>
              <a:rPr lang="en-US" sz="1400" u="sng" dirty="0">
                <a:hlinkClick r:id="rId5"/>
              </a:rPr>
              <a:t>www.countyhealthrankings.org</a:t>
            </a:r>
            <a:r>
              <a:rPr lang="en-US" sz="1400" dirty="0"/>
              <a:t> </a:t>
            </a:r>
          </a:p>
          <a:p>
            <a:pPr>
              <a:lnSpc>
                <a:spcPct val="90000"/>
              </a:lnSpc>
              <a:buClrTx/>
            </a:pPr>
            <a:r>
              <a:rPr lang="en-US" sz="1400" dirty="0">
                <a:solidFill>
                  <a:schemeClr val="accent6"/>
                </a:solidFill>
              </a:rPr>
              <a:t>United States Census- </a:t>
            </a:r>
            <a:r>
              <a:rPr lang="en-US" sz="1400" u="sng" dirty="0">
                <a:hlinkClick r:id="rId6"/>
              </a:rPr>
              <a:t>https://data.census.gov/table</a:t>
            </a:r>
            <a:endParaRPr lang="en-US" sz="1400" u="sng" dirty="0"/>
          </a:p>
          <a:p>
            <a:pPr>
              <a:lnSpc>
                <a:spcPct val="90000"/>
              </a:lnSpc>
              <a:buClrTx/>
            </a:pPr>
            <a:r>
              <a:rPr lang="en-US" sz="1400" dirty="0">
                <a:solidFill>
                  <a:schemeClr val="accent6"/>
                </a:solidFill>
              </a:rPr>
              <a:t>Great Start Data Set- Available from Local Great Start Collaborative and compiled by the Michigan League for Public Policy</a:t>
            </a:r>
          </a:p>
          <a:p>
            <a:pPr>
              <a:lnSpc>
                <a:spcPct val="90000"/>
              </a:lnSpc>
              <a:buClrTx/>
            </a:pPr>
            <a:r>
              <a:rPr lang="en-US" sz="1400" dirty="0">
                <a:solidFill>
                  <a:schemeClr val="accent6"/>
                </a:solidFill>
              </a:rPr>
              <a:t>Note: all charts are taken from the Data Chartbook which has links to source data. This presentation will also become outdated, so we encourage you to seek the more current data in the Data Chartbook by emailing </a:t>
            </a:r>
            <a:r>
              <a:rPr lang="en-US" sz="1400" dirty="0">
                <a:solidFill>
                  <a:schemeClr val="accent6"/>
                </a:solidFill>
                <a:hlinkClick r:id="rId7"/>
              </a:rPr>
              <a:t>braun@thumbhealth.org</a:t>
            </a:r>
            <a:r>
              <a:rPr lang="en-US" sz="1400" dirty="0">
                <a:solidFill>
                  <a:schemeClr val="accent6"/>
                </a:solidFill>
              </a:rPr>
              <a:t> </a:t>
            </a:r>
          </a:p>
        </p:txBody>
      </p:sp>
      <p:sp>
        <p:nvSpPr>
          <p:cNvPr id="9" name="Subtitle 2">
            <a:extLst>
              <a:ext uri="{FF2B5EF4-FFF2-40B4-BE49-F238E27FC236}">
                <a16:creationId xmlns:a16="http://schemas.microsoft.com/office/drawing/2014/main" id="{847BC30A-03DB-4529-B277-5FDD435ACC4A}"/>
              </a:ext>
            </a:extLst>
          </p:cNvPr>
          <p:cNvSpPr txBox="1">
            <a:spLocks/>
          </p:cNvSpPr>
          <p:nvPr/>
        </p:nvSpPr>
        <p:spPr>
          <a:xfrm>
            <a:off x="490655" y="5791200"/>
            <a:ext cx="8653346" cy="1066800"/>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0"/>
              </a:spcBef>
              <a:spcAft>
                <a:spcPts val="200"/>
              </a:spcAft>
              <a:buClr>
                <a:schemeClr val="accent2"/>
              </a:buClr>
              <a:buSzPct val="100000"/>
              <a:buFont typeface="Tw Cen MT" panose="020B0602020104020603" pitchFamily="34" charset="0"/>
              <a:buNone/>
              <a:defRPr sz="1600" kern="1200">
                <a:solidFill>
                  <a:schemeClr val="tx1">
                    <a:lumMod val="95000"/>
                    <a:lumOff val="5000"/>
                  </a:schemeClr>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2"/>
              </a:buClr>
              <a:buFont typeface="Wingdings 3" pitchFamily="18" charset="2"/>
              <a:buNone/>
              <a:defRPr sz="16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2"/>
              </a:buClr>
              <a:buFont typeface="Wingdings 3" pitchFamily="18" charset="2"/>
              <a:buNone/>
              <a:defRPr sz="16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2"/>
              </a:buClr>
              <a:buFont typeface="Wingdings 3" pitchFamily="18"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2"/>
              </a:buClr>
              <a:buFont typeface="Wingdings 3" pitchFamily="18"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2"/>
              </a:buClr>
              <a:buFont typeface="Wingdings 3" pitchFamily="18" charset="2"/>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2"/>
              </a:buClr>
              <a:buFont typeface="Wingdings 3" pitchFamily="18" charset="2"/>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2"/>
              </a:buClr>
              <a:buFont typeface="Wingdings 3" pitchFamily="18" charset="2"/>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2"/>
              </a:buClr>
              <a:buFont typeface="Wingdings 3" pitchFamily="18" charset="2"/>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200"/>
              </a:spcAft>
              <a:buClr>
                <a:srgbClr val="004643"/>
              </a:buClr>
              <a:buSzPct val="100000"/>
              <a:buFont typeface="Tw Cen MT" panose="020B0602020104020603" pitchFamily="34" charset="0"/>
              <a:buNone/>
              <a:tabLst/>
              <a:defRPr/>
            </a:pPr>
            <a:r>
              <a:rPr kumimoji="0" lang="en-US" sz="1100" b="0" i="0" u="none" strike="noStrike" kern="1200" cap="none" spc="0" normalizeH="0" baseline="0" noProof="0" dirty="0">
                <a:ln>
                  <a:noFill/>
                </a:ln>
                <a:solidFill>
                  <a:srgbClr val="000000"/>
                </a:solidFill>
                <a:effectLst/>
                <a:uLnTx/>
                <a:uFillTx/>
                <a:latin typeface="Century Gothic" panose="020B0502020202020204"/>
                <a:ea typeface="+mn-ea"/>
                <a:cs typeface="+mn-cs"/>
              </a:rPr>
              <a:t>This report was supported in part by the Health Resources and Services Administration (HRSA) of the U.S. Department of Health and Human Services (HHS) as part of an award to the Sanilac County Community Foundation on behalf of a four year cross-sector partnership grant totaling $1,200,000 with 0% percentage financed with nongovernmental sources. The contents are those of the author(s) and do not necessarily represent the official views of, nor an endorsement by, HRSA, HHS or the U.S. Government.</a:t>
            </a:r>
          </a:p>
        </p:txBody>
      </p:sp>
    </p:spTree>
    <p:extLst>
      <p:ext uri="{BB962C8B-B14F-4D97-AF65-F5344CB8AC3E}">
        <p14:creationId xmlns:p14="http://schemas.microsoft.com/office/powerpoint/2010/main" val="2098284226"/>
      </p:ext>
    </p:extLst>
  </p:cSld>
  <p:clrMapOvr>
    <a:overrideClrMapping bg1="lt1" tx1="dk1" bg2="lt2" tx2="dk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8597" y="127800"/>
            <a:ext cx="7989752" cy="858938"/>
          </a:xfrm>
        </p:spPr>
        <p:txBody>
          <a:bodyPr>
            <a:normAutofit/>
          </a:bodyPr>
          <a:lstStyle/>
          <a:p>
            <a:r>
              <a:rPr lang="en-US" cap="none" dirty="0"/>
              <a:t>Injuries</a:t>
            </a:r>
          </a:p>
        </p:txBody>
      </p:sp>
      <p:graphicFrame>
        <p:nvGraphicFramePr>
          <p:cNvPr id="4" name="Table 3">
            <a:extLst>
              <a:ext uri="{FF2B5EF4-FFF2-40B4-BE49-F238E27FC236}">
                <a16:creationId xmlns:a16="http://schemas.microsoft.com/office/drawing/2014/main" id="{487CC19F-BC91-4C1E-AD13-F175759D3BAC}"/>
              </a:ext>
            </a:extLst>
          </p:cNvPr>
          <p:cNvGraphicFramePr>
            <a:graphicFrameLocks noGrp="1"/>
          </p:cNvGraphicFramePr>
          <p:nvPr>
            <p:extLst>
              <p:ext uri="{D42A27DB-BD31-4B8C-83A1-F6EECF244321}">
                <p14:modId xmlns:p14="http://schemas.microsoft.com/office/powerpoint/2010/main" val="4184397878"/>
              </p:ext>
            </p:extLst>
          </p:nvPr>
        </p:nvGraphicFramePr>
        <p:xfrm>
          <a:off x="4973343" y="3070724"/>
          <a:ext cx="3743700" cy="409396"/>
        </p:xfrm>
        <a:graphic>
          <a:graphicData uri="http://schemas.openxmlformats.org/drawingml/2006/table">
            <a:tbl>
              <a:tblPr/>
              <a:tblGrid>
                <a:gridCol w="3743700">
                  <a:extLst>
                    <a:ext uri="{9D8B030D-6E8A-4147-A177-3AD203B41FA5}">
                      <a16:colId xmlns:a16="http://schemas.microsoft.com/office/drawing/2014/main" val="907381158"/>
                    </a:ext>
                  </a:extLst>
                </a:gridCol>
              </a:tblGrid>
              <a:tr h="204698">
                <a:tc>
                  <a:txBody>
                    <a:bodyPr/>
                    <a:lstStyle/>
                    <a:p>
                      <a:pPr algn="l" fontAlgn="b"/>
                      <a:r>
                        <a:rPr lang="en-US" sz="1100" b="0" i="0" u="none" strike="noStrike" dirty="0">
                          <a:solidFill>
                            <a:schemeClr val="tx1"/>
                          </a:solidFill>
                          <a:effectLst/>
                          <a:latin typeface="Arial" panose="020B0604020202020204" pitchFamily="34" charset="0"/>
                          <a:cs typeface="Arial" panose="020B0604020202020204" pitchFamily="34" charset="0"/>
                        </a:rPr>
                        <a:t>Michigan Department of Health and Human Services</a:t>
                      </a:r>
                    </a:p>
                  </a:txBody>
                  <a:tcPr marL="6350" marR="6350" marT="6350" marB="0" anchor="b">
                    <a:lnL>
                      <a:noFill/>
                    </a:lnL>
                    <a:lnR>
                      <a:noFill/>
                    </a:lnR>
                    <a:lnT>
                      <a:noFill/>
                    </a:lnT>
                    <a:lnB>
                      <a:noFill/>
                    </a:lnB>
                  </a:tcPr>
                </a:tc>
                <a:extLst>
                  <a:ext uri="{0D108BD9-81ED-4DB2-BD59-A6C34878D82A}">
                    <a16:rowId xmlns:a16="http://schemas.microsoft.com/office/drawing/2014/main" val="3180858907"/>
                  </a:ext>
                </a:extLst>
              </a:tr>
              <a:tr h="204698">
                <a:tc>
                  <a:txBody>
                    <a:bodyPr/>
                    <a:lstStyle/>
                    <a:p>
                      <a:pPr algn="l" fontAlgn="b"/>
                      <a:r>
                        <a:rPr lang="en-US" sz="1100" b="0" i="0" u="sng" strike="noStrike" dirty="0">
                          <a:solidFill>
                            <a:schemeClr val="tx1"/>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https://vitalstats.michigan.gov/osr/chi/FATAL2/frame.asp</a:t>
                      </a:r>
                      <a:endParaRPr lang="en-US" sz="1100" b="0" i="0" u="sng"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2798189311"/>
                  </a:ext>
                </a:extLst>
              </a:tr>
            </a:tbl>
          </a:graphicData>
        </a:graphic>
      </p:graphicFrame>
      <p:graphicFrame>
        <p:nvGraphicFramePr>
          <p:cNvPr id="5" name="Table 4">
            <a:extLst>
              <a:ext uri="{FF2B5EF4-FFF2-40B4-BE49-F238E27FC236}">
                <a16:creationId xmlns:a16="http://schemas.microsoft.com/office/drawing/2014/main" id="{8A9019D3-17F6-4750-AFE5-2F4799049844}"/>
              </a:ext>
            </a:extLst>
          </p:cNvPr>
          <p:cNvGraphicFramePr>
            <a:graphicFrameLocks noGrp="1"/>
          </p:cNvGraphicFramePr>
          <p:nvPr>
            <p:extLst>
              <p:ext uri="{D42A27DB-BD31-4B8C-83A1-F6EECF244321}">
                <p14:modId xmlns:p14="http://schemas.microsoft.com/office/powerpoint/2010/main" val="904410758"/>
              </p:ext>
            </p:extLst>
          </p:nvPr>
        </p:nvGraphicFramePr>
        <p:xfrm>
          <a:off x="1155314" y="5946960"/>
          <a:ext cx="2452635" cy="335280"/>
        </p:xfrm>
        <a:graphic>
          <a:graphicData uri="http://schemas.openxmlformats.org/drawingml/2006/table">
            <a:tbl>
              <a:tblPr/>
              <a:tblGrid>
                <a:gridCol w="2452635">
                  <a:extLst>
                    <a:ext uri="{9D8B030D-6E8A-4147-A177-3AD203B41FA5}">
                      <a16:colId xmlns:a16="http://schemas.microsoft.com/office/drawing/2014/main" val="1217547359"/>
                    </a:ext>
                  </a:extLst>
                </a:gridCol>
              </a:tblGrid>
              <a:tr h="136164">
                <a:tc>
                  <a:txBody>
                    <a:bodyPr/>
                    <a:lstStyle/>
                    <a:p>
                      <a:pPr algn="r" fontAlgn="b"/>
                      <a:r>
                        <a:rPr lang="en-US" sz="1100" b="0" i="0" u="none" strike="noStrike" dirty="0">
                          <a:solidFill>
                            <a:schemeClr val="tx1"/>
                          </a:solidFill>
                          <a:effectLst/>
                          <a:latin typeface="Arial" panose="020B0604020202020204" pitchFamily="34" charset="0"/>
                        </a:rPr>
                        <a:t>County Health Rankings</a:t>
                      </a:r>
                    </a:p>
                  </a:txBody>
                  <a:tcPr marL="0" marR="0" marT="0" marB="0" anchor="b">
                    <a:lnL>
                      <a:noFill/>
                    </a:lnL>
                    <a:lnR>
                      <a:noFill/>
                    </a:lnR>
                    <a:lnT>
                      <a:noFill/>
                    </a:lnT>
                    <a:lnB>
                      <a:noFill/>
                    </a:lnB>
                  </a:tcPr>
                </a:tc>
                <a:extLst>
                  <a:ext uri="{0D108BD9-81ED-4DB2-BD59-A6C34878D82A}">
                    <a16:rowId xmlns:a16="http://schemas.microsoft.com/office/drawing/2014/main" val="2743018785"/>
                  </a:ext>
                </a:extLst>
              </a:tr>
              <a:tr h="0">
                <a:tc>
                  <a:txBody>
                    <a:bodyPr/>
                    <a:lstStyle/>
                    <a:p>
                      <a:pPr algn="r" fontAlgn="b"/>
                      <a:r>
                        <a:rPr lang="en-US" sz="1100" b="0" i="0" u="sng" strike="noStrike" dirty="0">
                          <a:solidFill>
                            <a:schemeClr val="tx1"/>
                          </a:solidFill>
                          <a:effectLst/>
                          <a:latin typeface="Arial" panose="020B0604020202020204" pitchFamily="34" charset="0"/>
                          <a:hlinkClick r:id="rId3">
                            <a:extLst>
                              <a:ext uri="{A12FA001-AC4F-418D-AE19-62706E023703}">
                                <ahyp:hlinkClr xmlns:ahyp="http://schemas.microsoft.com/office/drawing/2018/hyperlinkcolor" val="tx"/>
                              </a:ext>
                            </a:extLst>
                          </a:hlinkClick>
                        </a:rPr>
                        <a:t>www.countyhealthrankings.org </a:t>
                      </a:r>
                      <a:endParaRPr lang="en-US" sz="1100" b="0" i="0" u="sng" strike="noStrike" dirty="0">
                        <a:solidFill>
                          <a:schemeClr val="tx1"/>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770458449"/>
                  </a:ext>
                </a:extLst>
              </a:tr>
            </a:tbl>
          </a:graphicData>
        </a:graphic>
      </p:graphicFrame>
      <p:graphicFrame>
        <p:nvGraphicFramePr>
          <p:cNvPr id="3" name="Table 2">
            <a:extLst>
              <a:ext uri="{FF2B5EF4-FFF2-40B4-BE49-F238E27FC236}">
                <a16:creationId xmlns:a16="http://schemas.microsoft.com/office/drawing/2014/main" id="{471B37BA-34D0-572A-1C88-DA42C5FCEC4D}"/>
              </a:ext>
            </a:extLst>
          </p:cNvPr>
          <p:cNvGraphicFramePr>
            <a:graphicFrameLocks noGrp="1"/>
          </p:cNvGraphicFramePr>
          <p:nvPr>
            <p:extLst>
              <p:ext uri="{D42A27DB-BD31-4B8C-83A1-F6EECF244321}">
                <p14:modId xmlns:p14="http://schemas.microsoft.com/office/powerpoint/2010/main" val="112689838"/>
              </p:ext>
            </p:extLst>
          </p:nvPr>
        </p:nvGraphicFramePr>
        <p:xfrm>
          <a:off x="5159110" y="1568543"/>
          <a:ext cx="2644322" cy="1358900"/>
        </p:xfrm>
        <a:graphic>
          <a:graphicData uri="http://schemas.openxmlformats.org/drawingml/2006/table">
            <a:tbl>
              <a:tblPr>
                <a:tableStyleId>{5C22544A-7EE6-4342-B048-85BDC9FD1C3A}</a:tableStyleId>
              </a:tblPr>
              <a:tblGrid>
                <a:gridCol w="1469068">
                  <a:extLst>
                    <a:ext uri="{9D8B030D-6E8A-4147-A177-3AD203B41FA5}">
                      <a16:colId xmlns:a16="http://schemas.microsoft.com/office/drawing/2014/main" val="279320295"/>
                    </a:ext>
                  </a:extLst>
                </a:gridCol>
                <a:gridCol w="1175254">
                  <a:extLst>
                    <a:ext uri="{9D8B030D-6E8A-4147-A177-3AD203B41FA5}">
                      <a16:colId xmlns:a16="http://schemas.microsoft.com/office/drawing/2014/main" val="2309360738"/>
                    </a:ext>
                  </a:extLst>
                </a:gridCol>
              </a:tblGrid>
              <a:tr h="182721">
                <a:tc gridSpan="2">
                  <a:txBody>
                    <a:bodyPr/>
                    <a:lstStyle/>
                    <a:p>
                      <a:pPr algn="ctr" fontAlgn="ctr"/>
                      <a:r>
                        <a:rPr lang="en-US" sz="1000" b="1" u="none" strike="noStrike" dirty="0">
                          <a:solidFill>
                            <a:srgbClr val="000000"/>
                          </a:solidFill>
                          <a:effectLst/>
                        </a:rPr>
                        <a:t>Injury &amp; Poisoning Hospitalizations                5 Yr. Annual Rate</a:t>
                      </a:r>
                      <a:endParaRPr lang="en-US" sz="1000" b="1" i="0" u="none" strike="noStrike" dirty="0">
                        <a:solidFill>
                          <a:srgbClr val="000000"/>
                        </a:solidFill>
                        <a:effectLst/>
                        <a:latin typeface="Arial" panose="020B0604020202020204" pitchFamily="34" charset="0"/>
                      </a:endParaRPr>
                    </a:p>
                  </a:txBody>
                  <a:tcPr marL="6350" marR="6350" marT="6350" marB="0" anchor="ctr"/>
                </a:tc>
                <a:tc hMerge="1">
                  <a:txBody>
                    <a:bodyPr/>
                    <a:lstStyle/>
                    <a:p>
                      <a:endParaRPr lang="en-US"/>
                    </a:p>
                  </a:txBody>
                  <a:tcPr/>
                </a:tc>
                <a:extLst>
                  <a:ext uri="{0D108BD9-81ED-4DB2-BD59-A6C34878D82A}">
                    <a16:rowId xmlns:a16="http://schemas.microsoft.com/office/drawing/2014/main" val="2642375918"/>
                  </a:ext>
                </a:extLst>
              </a:tr>
              <a:tr h="158155">
                <a:tc>
                  <a:txBody>
                    <a:bodyPr/>
                    <a:lstStyle/>
                    <a:p>
                      <a:pPr algn="l" fontAlgn="b"/>
                      <a:r>
                        <a:rPr lang="en-US" sz="1000" b="1" u="none" strike="noStrike" dirty="0">
                          <a:solidFill>
                            <a:srgbClr val="000000"/>
                          </a:solidFill>
                          <a:effectLst/>
                        </a:rPr>
                        <a:t> </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u="none" strike="noStrike" dirty="0">
                          <a:solidFill>
                            <a:srgbClr val="000000"/>
                          </a:solidFill>
                          <a:effectLst/>
                          <a:latin typeface="+mn-lt"/>
                        </a:rPr>
                        <a:t>2017-2022</a:t>
                      </a:r>
                      <a:endParaRPr lang="en-US" sz="1000" b="1"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486031603"/>
                  </a:ext>
                </a:extLst>
              </a:tr>
              <a:tr h="177800">
                <a:tc>
                  <a:txBody>
                    <a:bodyPr/>
                    <a:lstStyle/>
                    <a:p>
                      <a:pPr algn="l" fontAlgn="b"/>
                      <a:r>
                        <a:rPr lang="en-US" sz="1000" b="1" u="none" strike="noStrike" dirty="0">
                          <a:solidFill>
                            <a:srgbClr val="000000"/>
                          </a:solidFill>
                          <a:effectLst/>
                        </a:rPr>
                        <a:t>Michigan</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95.7</a:t>
                      </a:r>
                    </a:p>
                  </a:txBody>
                  <a:tcPr marL="6350" marR="6350" marT="6350" marB="0" anchor="ctr"/>
                </a:tc>
                <a:extLst>
                  <a:ext uri="{0D108BD9-81ED-4DB2-BD59-A6C34878D82A}">
                    <a16:rowId xmlns:a16="http://schemas.microsoft.com/office/drawing/2014/main" val="1334053013"/>
                  </a:ext>
                </a:extLst>
              </a:tr>
              <a:tr h="177800">
                <a:tc>
                  <a:txBody>
                    <a:bodyPr/>
                    <a:lstStyle/>
                    <a:p>
                      <a:pPr algn="l" fontAlgn="b"/>
                      <a:r>
                        <a:rPr lang="en-US" sz="1000" b="1" u="none" strike="noStrike" dirty="0">
                          <a:solidFill>
                            <a:srgbClr val="000000"/>
                          </a:solidFill>
                          <a:effectLst/>
                        </a:rPr>
                        <a:t>Huron</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116.8</a:t>
                      </a:r>
                    </a:p>
                  </a:txBody>
                  <a:tcPr marL="6350" marR="6350" marT="6350" marB="0" anchor="ctr"/>
                </a:tc>
                <a:extLst>
                  <a:ext uri="{0D108BD9-81ED-4DB2-BD59-A6C34878D82A}">
                    <a16:rowId xmlns:a16="http://schemas.microsoft.com/office/drawing/2014/main" val="616313794"/>
                  </a:ext>
                </a:extLst>
              </a:tr>
              <a:tr h="177800">
                <a:tc>
                  <a:txBody>
                    <a:bodyPr/>
                    <a:lstStyle/>
                    <a:p>
                      <a:pPr algn="l" fontAlgn="b"/>
                      <a:r>
                        <a:rPr lang="en-US" sz="1000" b="1" u="none" strike="noStrike" dirty="0">
                          <a:solidFill>
                            <a:srgbClr val="000000"/>
                          </a:solidFill>
                          <a:effectLst/>
                        </a:rPr>
                        <a:t>Lapeer</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102.7</a:t>
                      </a:r>
                    </a:p>
                  </a:txBody>
                  <a:tcPr marL="6350" marR="6350" marT="6350" marB="0" anchor="ctr"/>
                </a:tc>
                <a:extLst>
                  <a:ext uri="{0D108BD9-81ED-4DB2-BD59-A6C34878D82A}">
                    <a16:rowId xmlns:a16="http://schemas.microsoft.com/office/drawing/2014/main" val="4261833200"/>
                  </a:ext>
                </a:extLst>
              </a:tr>
              <a:tr h="177800">
                <a:tc>
                  <a:txBody>
                    <a:bodyPr/>
                    <a:lstStyle/>
                    <a:p>
                      <a:pPr algn="l" fontAlgn="b"/>
                      <a:r>
                        <a:rPr lang="en-US" sz="1000" b="1" u="none" strike="noStrike" dirty="0">
                          <a:solidFill>
                            <a:srgbClr val="FF0000"/>
                          </a:solidFill>
                          <a:effectLst/>
                        </a:rPr>
                        <a:t>Sanilac</a:t>
                      </a:r>
                      <a:endParaRPr lang="en-US" sz="1000" b="1" i="0" u="none" strike="noStrike" dirty="0">
                        <a:solidFill>
                          <a:srgbClr val="FF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FF0000"/>
                          </a:solidFill>
                          <a:effectLst/>
                          <a:latin typeface="+mn-lt"/>
                        </a:rPr>
                        <a:t>100.5</a:t>
                      </a:r>
                    </a:p>
                  </a:txBody>
                  <a:tcPr marL="6350" marR="6350" marT="6350" marB="0" anchor="ctr"/>
                </a:tc>
                <a:extLst>
                  <a:ext uri="{0D108BD9-81ED-4DB2-BD59-A6C34878D82A}">
                    <a16:rowId xmlns:a16="http://schemas.microsoft.com/office/drawing/2014/main" val="1696601658"/>
                  </a:ext>
                </a:extLst>
              </a:tr>
              <a:tr h="177800">
                <a:tc>
                  <a:txBody>
                    <a:bodyPr/>
                    <a:lstStyle/>
                    <a:p>
                      <a:pPr algn="l" fontAlgn="b"/>
                      <a:r>
                        <a:rPr lang="en-US" sz="1000" b="1" u="none" strike="noStrike" dirty="0">
                          <a:solidFill>
                            <a:srgbClr val="000000"/>
                          </a:solidFill>
                          <a:effectLst/>
                        </a:rPr>
                        <a:t>Tuscola</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121.3</a:t>
                      </a:r>
                    </a:p>
                  </a:txBody>
                  <a:tcPr marL="6350" marR="6350" marT="6350" marB="0" anchor="ctr"/>
                </a:tc>
                <a:extLst>
                  <a:ext uri="{0D108BD9-81ED-4DB2-BD59-A6C34878D82A}">
                    <a16:rowId xmlns:a16="http://schemas.microsoft.com/office/drawing/2014/main" val="3106477684"/>
                  </a:ext>
                </a:extLst>
              </a:tr>
            </a:tbl>
          </a:graphicData>
        </a:graphic>
      </p:graphicFrame>
      <p:graphicFrame>
        <p:nvGraphicFramePr>
          <p:cNvPr id="6" name="Table 5">
            <a:extLst>
              <a:ext uri="{FF2B5EF4-FFF2-40B4-BE49-F238E27FC236}">
                <a16:creationId xmlns:a16="http://schemas.microsoft.com/office/drawing/2014/main" id="{61AEB114-FF43-C233-4704-9FB34042DD95}"/>
              </a:ext>
            </a:extLst>
          </p:cNvPr>
          <p:cNvGraphicFramePr>
            <a:graphicFrameLocks noGrp="1"/>
          </p:cNvGraphicFramePr>
          <p:nvPr>
            <p:extLst>
              <p:ext uri="{D42A27DB-BD31-4B8C-83A1-F6EECF244321}">
                <p14:modId xmlns:p14="http://schemas.microsoft.com/office/powerpoint/2010/main" val="33827265"/>
              </p:ext>
            </p:extLst>
          </p:nvPr>
        </p:nvGraphicFramePr>
        <p:xfrm>
          <a:off x="827087" y="4162791"/>
          <a:ext cx="2644322" cy="1358900"/>
        </p:xfrm>
        <a:graphic>
          <a:graphicData uri="http://schemas.openxmlformats.org/drawingml/2006/table">
            <a:tbl>
              <a:tblPr>
                <a:tableStyleId>{5C22544A-7EE6-4342-B048-85BDC9FD1C3A}</a:tableStyleId>
              </a:tblPr>
              <a:tblGrid>
                <a:gridCol w="1469068">
                  <a:extLst>
                    <a:ext uri="{9D8B030D-6E8A-4147-A177-3AD203B41FA5}">
                      <a16:colId xmlns:a16="http://schemas.microsoft.com/office/drawing/2014/main" val="279320295"/>
                    </a:ext>
                  </a:extLst>
                </a:gridCol>
                <a:gridCol w="1175254">
                  <a:extLst>
                    <a:ext uri="{9D8B030D-6E8A-4147-A177-3AD203B41FA5}">
                      <a16:colId xmlns:a16="http://schemas.microsoft.com/office/drawing/2014/main" val="2309360738"/>
                    </a:ext>
                  </a:extLst>
                </a:gridCol>
              </a:tblGrid>
              <a:tr h="182721">
                <a:tc gridSpan="2">
                  <a:txBody>
                    <a:bodyPr/>
                    <a:lstStyle/>
                    <a:p>
                      <a:pPr algn="ctr" fontAlgn="ctr"/>
                      <a:r>
                        <a:rPr lang="en-US" sz="1000" b="1" u="none" strike="noStrike" dirty="0">
                          <a:solidFill>
                            <a:srgbClr val="000000"/>
                          </a:solidFill>
                          <a:effectLst/>
                        </a:rPr>
                        <a:t>% of Motor Vehicle Accident Deaths where Alcohol was Involved</a:t>
                      </a:r>
                      <a:endParaRPr lang="en-US" sz="1000" b="1" i="0" u="none" strike="noStrike" dirty="0">
                        <a:solidFill>
                          <a:srgbClr val="000000"/>
                        </a:solidFill>
                        <a:effectLst/>
                        <a:latin typeface="Arial" panose="020B0604020202020204" pitchFamily="34" charset="0"/>
                      </a:endParaRPr>
                    </a:p>
                  </a:txBody>
                  <a:tcPr marL="6350" marR="6350" marT="6350" marB="0" anchor="ctr"/>
                </a:tc>
                <a:tc hMerge="1">
                  <a:txBody>
                    <a:bodyPr/>
                    <a:lstStyle/>
                    <a:p>
                      <a:endParaRPr lang="en-US"/>
                    </a:p>
                  </a:txBody>
                  <a:tcPr/>
                </a:tc>
                <a:extLst>
                  <a:ext uri="{0D108BD9-81ED-4DB2-BD59-A6C34878D82A}">
                    <a16:rowId xmlns:a16="http://schemas.microsoft.com/office/drawing/2014/main" val="2642375918"/>
                  </a:ext>
                </a:extLst>
              </a:tr>
              <a:tr h="158155">
                <a:tc>
                  <a:txBody>
                    <a:bodyPr/>
                    <a:lstStyle/>
                    <a:p>
                      <a:pPr algn="l" fontAlgn="b"/>
                      <a:r>
                        <a:rPr lang="en-US" sz="1000" b="1" u="none" strike="noStrike" dirty="0">
                          <a:solidFill>
                            <a:srgbClr val="000000"/>
                          </a:solidFill>
                          <a:effectLst/>
                        </a:rPr>
                        <a:t> </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u="none" strike="noStrike" dirty="0">
                          <a:solidFill>
                            <a:srgbClr val="000000"/>
                          </a:solidFill>
                          <a:effectLst/>
                          <a:latin typeface="+mn-lt"/>
                        </a:rPr>
                        <a:t>2017-2021</a:t>
                      </a:r>
                      <a:endParaRPr lang="en-US" sz="1000" b="1"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486031603"/>
                  </a:ext>
                </a:extLst>
              </a:tr>
              <a:tr h="177800">
                <a:tc>
                  <a:txBody>
                    <a:bodyPr/>
                    <a:lstStyle/>
                    <a:p>
                      <a:pPr algn="l" fontAlgn="b"/>
                      <a:r>
                        <a:rPr lang="en-US" sz="1000" b="1" u="none" strike="noStrike" dirty="0">
                          <a:solidFill>
                            <a:srgbClr val="000000"/>
                          </a:solidFill>
                          <a:effectLst/>
                        </a:rPr>
                        <a:t>Michigan</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30%</a:t>
                      </a:r>
                    </a:p>
                  </a:txBody>
                  <a:tcPr marL="6350" marR="6350" marT="6350" marB="0" anchor="ctr"/>
                </a:tc>
                <a:extLst>
                  <a:ext uri="{0D108BD9-81ED-4DB2-BD59-A6C34878D82A}">
                    <a16:rowId xmlns:a16="http://schemas.microsoft.com/office/drawing/2014/main" val="1334053013"/>
                  </a:ext>
                </a:extLst>
              </a:tr>
              <a:tr h="177800">
                <a:tc>
                  <a:txBody>
                    <a:bodyPr/>
                    <a:lstStyle/>
                    <a:p>
                      <a:pPr algn="l" fontAlgn="b"/>
                      <a:r>
                        <a:rPr lang="en-US" sz="1000" b="1" u="none" strike="noStrike" dirty="0">
                          <a:solidFill>
                            <a:srgbClr val="000000"/>
                          </a:solidFill>
                          <a:effectLst/>
                        </a:rPr>
                        <a:t>Huron</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26%</a:t>
                      </a:r>
                    </a:p>
                  </a:txBody>
                  <a:tcPr marL="6350" marR="6350" marT="6350" marB="0" anchor="ctr"/>
                </a:tc>
                <a:extLst>
                  <a:ext uri="{0D108BD9-81ED-4DB2-BD59-A6C34878D82A}">
                    <a16:rowId xmlns:a16="http://schemas.microsoft.com/office/drawing/2014/main" val="616313794"/>
                  </a:ext>
                </a:extLst>
              </a:tr>
              <a:tr h="177800">
                <a:tc>
                  <a:txBody>
                    <a:bodyPr/>
                    <a:lstStyle/>
                    <a:p>
                      <a:pPr algn="l" fontAlgn="b"/>
                      <a:r>
                        <a:rPr lang="en-US" sz="1000" b="1" u="none" strike="noStrike" dirty="0">
                          <a:solidFill>
                            <a:srgbClr val="000000"/>
                          </a:solidFill>
                          <a:effectLst/>
                        </a:rPr>
                        <a:t>Lapeer</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27%</a:t>
                      </a:r>
                    </a:p>
                  </a:txBody>
                  <a:tcPr marL="6350" marR="6350" marT="6350" marB="0" anchor="ctr"/>
                </a:tc>
                <a:extLst>
                  <a:ext uri="{0D108BD9-81ED-4DB2-BD59-A6C34878D82A}">
                    <a16:rowId xmlns:a16="http://schemas.microsoft.com/office/drawing/2014/main" val="4261833200"/>
                  </a:ext>
                </a:extLst>
              </a:tr>
              <a:tr h="177800">
                <a:tc>
                  <a:txBody>
                    <a:bodyPr/>
                    <a:lstStyle/>
                    <a:p>
                      <a:pPr algn="l" fontAlgn="b"/>
                      <a:r>
                        <a:rPr lang="en-US" sz="1000" b="1" u="none" strike="noStrike" dirty="0">
                          <a:solidFill>
                            <a:srgbClr val="FF0000"/>
                          </a:solidFill>
                          <a:effectLst/>
                        </a:rPr>
                        <a:t>Sanilac</a:t>
                      </a:r>
                      <a:endParaRPr lang="en-US" sz="1000" b="1" i="0" u="none" strike="noStrike" dirty="0">
                        <a:solidFill>
                          <a:srgbClr val="FF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FF0000"/>
                          </a:solidFill>
                          <a:effectLst/>
                          <a:latin typeface="+mn-lt"/>
                        </a:rPr>
                        <a:t>33%</a:t>
                      </a:r>
                    </a:p>
                  </a:txBody>
                  <a:tcPr marL="6350" marR="6350" marT="6350" marB="0" anchor="ctr"/>
                </a:tc>
                <a:extLst>
                  <a:ext uri="{0D108BD9-81ED-4DB2-BD59-A6C34878D82A}">
                    <a16:rowId xmlns:a16="http://schemas.microsoft.com/office/drawing/2014/main" val="1696601658"/>
                  </a:ext>
                </a:extLst>
              </a:tr>
              <a:tr h="177800">
                <a:tc>
                  <a:txBody>
                    <a:bodyPr/>
                    <a:lstStyle/>
                    <a:p>
                      <a:pPr algn="l" fontAlgn="b"/>
                      <a:r>
                        <a:rPr lang="en-US" sz="1000" b="1" u="none" strike="noStrike" dirty="0">
                          <a:solidFill>
                            <a:srgbClr val="000000"/>
                          </a:solidFill>
                          <a:effectLst/>
                        </a:rPr>
                        <a:t>Tuscola</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44%</a:t>
                      </a:r>
                    </a:p>
                  </a:txBody>
                  <a:tcPr marL="6350" marR="6350" marT="6350" marB="0" anchor="ctr"/>
                </a:tc>
                <a:extLst>
                  <a:ext uri="{0D108BD9-81ED-4DB2-BD59-A6C34878D82A}">
                    <a16:rowId xmlns:a16="http://schemas.microsoft.com/office/drawing/2014/main" val="3106477684"/>
                  </a:ext>
                </a:extLst>
              </a:tr>
            </a:tbl>
          </a:graphicData>
        </a:graphic>
      </p:graphicFrame>
      <p:pic>
        <p:nvPicPr>
          <p:cNvPr id="7" name="Picture 6">
            <a:extLst>
              <a:ext uri="{FF2B5EF4-FFF2-40B4-BE49-F238E27FC236}">
                <a16:creationId xmlns:a16="http://schemas.microsoft.com/office/drawing/2014/main" id="{DCEBB064-5E79-D355-A94E-EA8114E90665}"/>
              </a:ext>
            </a:extLst>
          </p:cNvPr>
          <p:cNvPicPr>
            <a:picLocks noChangeAspect="1"/>
          </p:cNvPicPr>
          <p:nvPr/>
        </p:nvPicPr>
        <p:blipFill>
          <a:blip r:embed="rId4"/>
          <a:stretch>
            <a:fillRect/>
          </a:stretch>
        </p:blipFill>
        <p:spPr>
          <a:xfrm>
            <a:off x="297905" y="921659"/>
            <a:ext cx="4600963" cy="2596330"/>
          </a:xfrm>
          <a:prstGeom prst="rect">
            <a:avLst/>
          </a:prstGeom>
        </p:spPr>
      </p:pic>
      <p:pic>
        <p:nvPicPr>
          <p:cNvPr id="8" name="Picture 7">
            <a:extLst>
              <a:ext uri="{FF2B5EF4-FFF2-40B4-BE49-F238E27FC236}">
                <a16:creationId xmlns:a16="http://schemas.microsoft.com/office/drawing/2014/main" id="{334FD52F-254D-5912-3D64-0651288AB872}"/>
              </a:ext>
            </a:extLst>
          </p:cNvPr>
          <p:cNvPicPr>
            <a:picLocks noChangeAspect="1"/>
          </p:cNvPicPr>
          <p:nvPr/>
        </p:nvPicPr>
        <p:blipFill>
          <a:blip r:embed="rId5"/>
          <a:stretch>
            <a:fillRect/>
          </a:stretch>
        </p:blipFill>
        <p:spPr>
          <a:xfrm>
            <a:off x="3636659" y="3734132"/>
            <a:ext cx="5225393" cy="2676286"/>
          </a:xfrm>
          <a:prstGeom prst="rect">
            <a:avLst/>
          </a:prstGeom>
        </p:spPr>
      </p:pic>
    </p:spTree>
    <p:extLst>
      <p:ext uri="{BB962C8B-B14F-4D97-AF65-F5344CB8AC3E}">
        <p14:creationId xmlns:p14="http://schemas.microsoft.com/office/powerpoint/2010/main" val="39153452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6F9E1297-E00B-D5A9-0CE1-16514ADC5D9E}"/>
              </a:ext>
            </a:extLst>
          </p:cNvPr>
          <p:cNvGraphicFramePr>
            <a:graphicFrameLocks noGrp="1"/>
          </p:cNvGraphicFramePr>
          <p:nvPr>
            <p:extLst>
              <p:ext uri="{D42A27DB-BD31-4B8C-83A1-F6EECF244321}">
                <p14:modId xmlns:p14="http://schemas.microsoft.com/office/powerpoint/2010/main" val="1024165587"/>
              </p:ext>
            </p:extLst>
          </p:nvPr>
        </p:nvGraphicFramePr>
        <p:xfrm>
          <a:off x="469563" y="6381255"/>
          <a:ext cx="4787620" cy="347980"/>
        </p:xfrm>
        <a:graphic>
          <a:graphicData uri="http://schemas.openxmlformats.org/drawingml/2006/table">
            <a:tbl>
              <a:tblPr/>
              <a:tblGrid>
                <a:gridCol w="4787620">
                  <a:extLst>
                    <a:ext uri="{9D8B030D-6E8A-4147-A177-3AD203B41FA5}">
                      <a16:colId xmlns:a16="http://schemas.microsoft.com/office/drawing/2014/main" val="252088400"/>
                    </a:ext>
                  </a:extLst>
                </a:gridCol>
              </a:tblGrid>
              <a:tr h="161925">
                <a:tc>
                  <a:txBody>
                    <a:bodyPr/>
                    <a:lstStyle/>
                    <a:p>
                      <a:pPr algn="l" fontAlgn="b"/>
                      <a:r>
                        <a:rPr lang="en-US" sz="1100" b="0" i="0" u="none" strike="noStrike" dirty="0">
                          <a:solidFill>
                            <a:schemeClr val="tx1"/>
                          </a:solidFill>
                          <a:effectLst/>
                          <a:latin typeface="Arial" panose="020B0604020202020204" pitchFamily="34" charset="0"/>
                          <a:cs typeface="Arial" panose="020B0604020202020204" pitchFamily="34" charset="0"/>
                        </a:rPr>
                        <a:t>Michigan Department of Health and Human Services</a:t>
                      </a:r>
                    </a:p>
                  </a:txBody>
                  <a:tcPr marL="6350" marR="6350" marT="6350" marB="0" anchor="b">
                    <a:lnL>
                      <a:noFill/>
                    </a:lnL>
                    <a:lnR>
                      <a:noFill/>
                    </a:lnR>
                    <a:lnT>
                      <a:noFill/>
                    </a:lnT>
                    <a:lnB>
                      <a:noFill/>
                    </a:lnB>
                  </a:tcPr>
                </a:tc>
                <a:extLst>
                  <a:ext uri="{0D108BD9-81ED-4DB2-BD59-A6C34878D82A}">
                    <a16:rowId xmlns:a16="http://schemas.microsoft.com/office/drawing/2014/main" val="3150628151"/>
                  </a:ext>
                </a:extLst>
              </a:tr>
              <a:tr h="0">
                <a:tc>
                  <a:txBody>
                    <a:bodyPr/>
                    <a:lstStyle/>
                    <a:p>
                      <a:pPr algn="l" fontAlgn="b"/>
                      <a:r>
                        <a:rPr lang="en-US" sz="1100" b="0" i="0" u="sng" strike="noStrike" dirty="0">
                          <a:solidFill>
                            <a:schemeClr val="tx1"/>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https://vitalstats.michigan.gov/osr/chi/FATAL2/frame.asp</a:t>
                      </a:r>
                      <a:endParaRPr lang="en-US" sz="1100" b="0" i="0" u="sng"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2662770180"/>
                  </a:ext>
                </a:extLst>
              </a:tr>
            </a:tbl>
          </a:graphicData>
        </a:graphic>
      </p:graphicFrame>
      <p:graphicFrame>
        <p:nvGraphicFramePr>
          <p:cNvPr id="9" name="Table 8">
            <a:extLst>
              <a:ext uri="{FF2B5EF4-FFF2-40B4-BE49-F238E27FC236}">
                <a16:creationId xmlns:a16="http://schemas.microsoft.com/office/drawing/2014/main" id="{C1643C95-2676-B444-5778-91749E037D28}"/>
              </a:ext>
            </a:extLst>
          </p:cNvPr>
          <p:cNvGraphicFramePr>
            <a:graphicFrameLocks noGrp="1"/>
          </p:cNvGraphicFramePr>
          <p:nvPr>
            <p:extLst>
              <p:ext uri="{D42A27DB-BD31-4B8C-83A1-F6EECF244321}">
                <p14:modId xmlns:p14="http://schemas.microsoft.com/office/powerpoint/2010/main" val="2632864402"/>
              </p:ext>
            </p:extLst>
          </p:nvPr>
        </p:nvGraphicFramePr>
        <p:xfrm>
          <a:off x="5432189" y="1432004"/>
          <a:ext cx="2644322" cy="1230471"/>
        </p:xfrm>
        <a:graphic>
          <a:graphicData uri="http://schemas.openxmlformats.org/drawingml/2006/table">
            <a:tbl>
              <a:tblPr>
                <a:tableStyleId>{5C22544A-7EE6-4342-B048-85BDC9FD1C3A}</a:tableStyleId>
              </a:tblPr>
              <a:tblGrid>
                <a:gridCol w="1469068">
                  <a:extLst>
                    <a:ext uri="{9D8B030D-6E8A-4147-A177-3AD203B41FA5}">
                      <a16:colId xmlns:a16="http://schemas.microsoft.com/office/drawing/2014/main" val="279320295"/>
                    </a:ext>
                  </a:extLst>
                </a:gridCol>
                <a:gridCol w="1175254">
                  <a:extLst>
                    <a:ext uri="{9D8B030D-6E8A-4147-A177-3AD203B41FA5}">
                      <a16:colId xmlns:a16="http://schemas.microsoft.com/office/drawing/2014/main" val="2309360738"/>
                    </a:ext>
                  </a:extLst>
                </a:gridCol>
              </a:tblGrid>
              <a:tr h="182721">
                <a:tc gridSpan="2">
                  <a:txBody>
                    <a:bodyPr/>
                    <a:lstStyle/>
                    <a:p>
                      <a:pPr algn="ctr" rtl="0" fontAlgn="ctr"/>
                      <a:r>
                        <a:rPr lang="en-US" sz="1000" b="1" i="0" u="none" strike="noStrike">
                          <a:solidFill>
                            <a:srgbClr val="000000"/>
                          </a:solidFill>
                          <a:effectLst/>
                          <a:latin typeface="Century Gothic" panose="020B0502020202020204" pitchFamily="34" charset="0"/>
                        </a:rPr>
                        <a:t>Fatal Injuries – 5 Yr Age Adjusted Rates</a:t>
                      </a:r>
                    </a:p>
                  </a:txBody>
                  <a:tcPr marL="6350" marR="6350" marT="6350" marB="0" anchor="ctr"/>
                </a:tc>
                <a:tc hMerge="1">
                  <a:txBody>
                    <a:bodyPr/>
                    <a:lstStyle/>
                    <a:p>
                      <a:endParaRPr lang="en-US"/>
                    </a:p>
                  </a:txBody>
                  <a:tcPr/>
                </a:tc>
                <a:extLst>
                  <a:ext uri="{0D108BD9-81ED-4DB2-BD59-A6C34878D82A}">
                    <a16:rowId xmlns:a16="http://schemas.microsoft.com/office/drawing/2014/main" val="2642375918"/>
                  </a:ext>
                </a:extLst>
              </a:tr>
              <a:tr h="158155">
                <a:tc>
                  <a:txBody>
                    <a:bodyPr/>
                    <a:lstStyle/>
                    <a:p>
                      <a:pPr algn="l" rtl="0" fontAlgn="b"/>
                      <a:r>
                        <a:rPr lang="en-US" sz="1000" b="1" i="0" u="none" strike="noStrike">
                          <a:solidFill>
                            <a:srgbClr val="000000"/>
                          </a:solidFill>
                          <a:effectLst/>
                          <a:latin typeface="Century Gothic" panose="020B0502020202020204" pitchFamily="34" charset="0"/>
                        </a:rPr>
                        <a:t> </a:t>
                      </a:r>
                    </a:p>
                  </a:txBody>
                  <a:tcPr marL="6350" marR="6350" marT="6350" marB="0" anchor="b"/>
                </a:tc>
                <a:tc>
                  <a:txBody>
                    <a:bodyPr/>
                    <a:lstStyle/>
                    <a:p>
                      <a:pPr algn="ctr" rtl="0" fontAlgn="ctr"/>
                      <a:r>
                        <a:rPr lang="en-US" sz="1000" b="1" i="0" u="none" strike="noStrike">
                          <a:solidFill>
                            <a:srgbClr val="000000"/>
                          </a:solidFill>
                          <a:effectLst/>
                          <a:latin typeface="Century Gothic" panose="020B0502020202020204" pitchFamily="34" charset="0"/>
                        </a:rPr>
                        <a:t>2019-2023</a:t>
                      </a:r>
                    </a:p>
                  </a:txBody>
                  <a:tcPr marL="6350" marR="6350" marT="6350" marB="0" anchor="ctr"/>
                </a:tc>
                <a:extLst>
                  <a:ext uri="{0D108BD9-81ED-4DB2-BD59-A6C34878D82A}">
                    <a16:rowId xmlns:a16="http://schemas.microsoft.com/office/drawing/2014/main" val="486031603"/>
                  </a:ext>
                </a:extLst>
              </a:tr>
              <a:tr h="177800">
                <a:tc>
                  <a:txBody>
                    <a:bodyPr/>
                    <a:lstStyle/>
                    <a:p>
                      <a:pPr algn="l" rtl="0" fontAlgn="b"/>
                      <a:r>
                        <a:rPr lang="en-US" sz="1000" b="1" i="0" u="none" strike="noStrike">
                          <a:solidFill>
                            <a:srgbClr val="000000"/>
                          </a:solidFill>
                          <a:effectLst/>
                          <a:latin typeface="Century Gothic" panose="020B0502020202020204" pitchFamily="34" charset="0"/>
                        </a:rPr>
                        <a:t>Michigan</a:t>
                      </a:r>
                    </a:p>
                  </a:txBody>
                  <a:tcPr marL="6350" marR="6350" marT="6350" marB="0" anchor="b"/>
                </a:tc>
                <a:tc>
                  <a:txBody>
                    <a:bodyPr/>
                    <a:lstStyle/>
                    <a:p>
                      <a:pPr algn="ctr" rtl="0" fontAlgn="ctr"/>
                      <a:r>
                        <a:rPr lang="en-US" sz="1000" b="1" i="0" u="none" strike="noStrike">
                          <a:solidFill>
                            <a:srgbClr val="000000"/>
                          </a:solidFill>
                          <a:effectLst/>
                          <a:latin typeface="Century Gothic" panose="020B0502020202020204" pitchFamily="34" charset="0"/>
                        </a:rPr>
                        <a:t>85.1</a:t>
                      </a:r>
                    </a:p>
                  </a:txBody>
                  <a:tcPr marL="6350" marR="6350" marT="6350" marB="0" anchor="ctr"/>
                </a:tc>
                <a:extLst>
                  <a:ext uri="{0D108BD9-81ED-4DB2-BD59-A6C34878D82A}">
                    <a16:rowId xmlns:a16="http://schemas.microsoft.com/office/drawing/2014/main" val="1334053013"/>
                  </a:ext>
                </a:extLst>
              </a:tr>
              <a:tr h="177800">
                <a:tc>
                  <a:txBody>
                    <a:bodyPr/>
                    <a:lstStyle/>
                    <a:p>
                      <a:pPr algn="l" rtl="0" fontAlgn="b"/>
                      <a:r>
                        <a:rPr lang="en-US" sz="1000" b="1" i="0" u="none" strike="noStrike">
                          <a:solidFill>
                            <a:srgbClr val="000000"/>
                          </a:solidFill>
                          <a:effectLst/>
                          <a:latin typeface="Century Gothic" panose="020B0502020202020204" pitchFamily="34" charset="0"/>
                        </a:rPr>
                        <a:t>Huron</a:t>
                      </a:r>
                    </a:p>
                  </a:txBody>
                  <a:tcPr marL="6350" marR="6350" marT="6350" marB="0" anchor="b"/>
                </a:tc>
                <a:tc>
                  <a:txBody>
                    <a:bodyPr/>
                    <a:lstStyle/>
                    <a:p>
                      <a:pPr algn="ctr" rtl="0" fontAlgn="ctr"/>
                      <a:r>
                        <a:rPr lang="en-US" sz="1000" b="1" i="0" u="none" strike="noStrike">
                          <a:solidFill>
                            <a:srgbClr val="000000"/>
                          </a:solidFill>
                          <a:effectLst/>
                          <a:latin typeface="Century Gothic" panose="020B0502020202020204" pitchFamily="34" charset="0"/>
                        </a:rPr>
                        <a:t>72.8</a:t>
                      </a:r>
                    </a:p>
                  </a:txBody>
                  <a:tcPr marL="6350" marR="6350" marT="6350" marB="0" anchor="ctr"/>
                </a:tc>
                <a:extLst>
                  <a:ext uri="{0D108BD9-81ED-4DB2-BD59-A6C34878D82A}">
                    <a16:rowId xmlns:a16="http://schemas.microsoft.com/office/drawing/2014/main" val="616313794"/>
                  </a:ext>
                </a:extLst>
              </a:tr>
              <a:tr h="177800">
                <a:tc>
                  <a:txBody>
                    <a:bodyPr/>
                    <a:lstStyle/>
                    <a:p>
                      <a:pPr algn="l" rtl="0" fontAlgn="b"/>
                      <a:r>
                        <a:rPr lang="en-US" sz="1000" b="1" i="0" u="none" strike="noStrike">
                          <a:solidFill>
                            <a:srgbClr val="000000"/>
                          </a:solidFill>
                          <a:effectLst/>
                          <a:latin typeface="Century Gothic" panose="020B0502020202020204" pitchFamily="34" charset="0"/>
                        </a:rPr>
                        <a:t>Lapeer</a:t>
                      </a:r>
                    </a:p>
                  </a:txBody>
                  <a:tcPr marL="6350" marR="6350" marT="6350" marB="0" anchor="b"/>
                </a:tc>
                <a:tc>
                  <a:txBody>
                    <a:bodyPr/>
                    <a:lstStyle/>
                    <a:p>
                      <a:pPr algn="ctr" rtl="0" fontAlgn="ctr"/>
                      <a:r>
                        <a:rPr lang="en-US" sz="1000" b="1" i="0" u="none" strike="noStrike">
                          <a:solidFill>
                            <a:srgbClr val="000000"/>
                          </a:solidFill>
                          <a:effectLst/>
                          <a:latin typeface="Century Gothic" panose="020B0502020202020204" pitchFamily="34" charset="0"/>
                        </a:rPr>
                        <a:t>77.4</a:t>
                      </a:r>
                    </a:p>
                  </a:txBody>
                  <a:tcPr marL="6350" marR="6350" marT="6350" marB="0" anchor="ctr"/>
                </a:tc>
                <a:extLst>
                  <a:ext uri="{0D108BD9-81ED-4DB2-BD59-A6C34878D82A}">
                    <a16:rowId xmlns:a16="http://schemas.microsoft.com/office/drawing/2014/main" val="4261833200"/>
                  </a:ext>
                </a:extLst>
              </a:tr>
              <a:tr h="177800">
                <a:tc>
                  <a:txBody>
                    <a:bodyPr/>
                    <a:lstStyle/>
                    <a:p>
                      <a:pPr algn="l" rtl="0" fontAlgn="b"/>
                      <a:r>
                        <a:rPr lang="en-US" sz="1000" b="1" i="0" u="none" strike="noStrike">
                          <a:solidFill>
                            <a:srgbClr val="FF0000"/>
                          </a:solidFill>
                          <a:effectLst/>
                          <a:latin typeface="Century Gothic" panose="020B0502020202020204" pitchFamily="34" charset="0"/>
                        </a:rPr>
                        <a:t>Sanilac</a:t>
                      </a:r>
                    </a:p>
                  </a:txBody>
                  <a:tcPr marL="6350" marR="6350" marT="6350" marB="0" anchor="b"/>
                </a:tc>
                <a:tc>
                  <a:txBody>
                    <a:bodyPr/>
                    <a:lstStyle/>
                    <a:p>
                      <a:pPr algn="ctr" rtl="0" fontAlgn="ctr"/>
                      <a:r>
                        <a:rPr lang="en-US" sz="1000" b="1" i="0" u="none" strike="noStrike">
                          <a:solidFill>
                            <a:srgbClr val="FF0000"/>
                          </a:solidFill>
                          <a:effectLst/>
                          <a:latin typeface="Century Gothic" panose="020B0502020202020204" pitchFamily="34" charset="0"/>
                        </a:rPr>
                        <a:t>82</a:t>
                      </a:r>
                    </a:p>
                  </a:txBody>
                  <a:tcPr marL="6350" marR="6350" marT="6350" marB="0" anchor="ctr"/>
                </a:tc>
                <a:extLst>
                  <a:ext uri="{0D108BD9-81ED-4DB2-BD59-A6C34878D82A}">
                    <a16:rowId xmlns:a16="http://schemas.microsoft.com/office/drawing/2014/main" val="1696601658"/>
                  </a:ext>
                </a:extLst>
              </a:tr>
              <a:tr h="177800">
                <a:tc>
                  <a:txBody>
                    <a:bodyPr/>
                    <a:lstStyle/>
                    <a:p>
                      <a:pPr algn="l" rtl="0" fontAlgn="b"/>
                      <a:r>
                        <a:rPr lang="en-US" sz="1000" b="1" i="0" u="none" strike="noStrike">
                          <a:solidFill>
                            <a:srgbClr val="000000"/>
                          </a:solidFill>
                          <a:effectLst/>
                          <a:latin typeface="Century Gothic" panose="020B0502020202020204" pitchFamily="34" charset="0"/>
                        </a:rPr>
                        <a:t>Tuscola</a:t>
                      </a:r>
                    </a:p>
                  </a:txBody>
                  <a:tcPr marL="6350" marR="6350" marT="6350" marB="0" anchor="b"/>
                </a:tc>
                <a:tc>
                  <a:txBody>
                    <a:bodyPr/>
                    <a:lstStyle/>
                    <a:p>
                      <a:pPr algn="ctr" rtl="0" fontAlgn="ctr"/>
                      <a:r>
                        <a:rPr lang="en-US" sz="1000" b="1" i="0" u="none" strike="noStrike" dirty="0">
                          <a:solidFill>
                            <a:srgbClr val="000000"/>
                          </a:solidFill>
                          <a:effectLst/>
                          <a:latin typeface="Century Gothic" panose="020B0502020202020204" pitchFamily="34" charset="0"/>
                        </a:rPr>
                        <a:t>79.5</a:t>
                      </a:r>
                    </a:p>
                  </a:txBody>
                  <a:tcPr marL="6350" marR="6350" marT="6350" marB="0" anchor="ctr"/>
                </a:tc>
                <a:extLst>
                  <a:ext uri="{0D108BD9-81ED-4DB2-BD59-A6C34878D82A}">
                    <a16:rowId xmlns:a16="http://schemas.microsoft.com/office/drawing/2014/main" val="3106477684"/>
                  </a:ext>
                </a:extLst>
              </a:tr>
            </a:tbl>
          </a:graphicData>
        </a:graphic>
      </p:graphicFrame>
      <p:pic>
        <p:nvPicPr>
          <p:cNvPr id="2" name="Picture 1">
            <a:extLst>
              <a:ext uri="{FF2B5EF4-FFF2-40B4-BE49-F238E27FC236}">
                <a16:creationId xmlns:a16="http://schemas.microsoft.com/office/drawing/2014/main" id="{3D577863-3F2E-FB12-7029-63A1379CB475}"/>
              </a:ext>
            </a:extLst>
          </p:cNvPr>
          <p:cNvPicPr>
            <a:picLocks noChangeAspect="1"/>
          </p:cNvPicPr>
          <p:nvPr/>
        </p:nvPicPr>
        <p:blipFill>
          <a:blip r:embed="rId3"/>
          <a:stretch>
            <a:fillRect/>
          </a:stretch>
        </p:blipFill>
        <p:spPr>
          <a:xfrm>
            <a:off x="370403" y="294295"/>
            <a:ext cx="4855332" cy="2979652"/>
          </a:xfrm>
          <a:prstGeom prst="rect">
            <a:avLst/>
          </a:prstGeom>
        </p:spPr>
      </p:pic>
      <p:pic>
        <p:nvPicPr>
          <p:cNvPr id="3" name="Picture 2">
            <a:extLst>
              <a:ext uri="{FF2B5EF4-FFF2-40B4-BE49-F238E27FC236}">
                <a16:creationId xmlns:a16="http://schemas.microsoft.com/office/drawing/2014/main" id="{A2CCB68E-6543-67D3-2C19-2643B6495958}"/>
              </a:ext>
            </a:extLst>
          </p:cNvPr>
          <p:cNvPicPr>
            <a:picLocks noChangeAspect="1"/>
          </p:cNvPicPr>
          <p:nvPr/>
        </p:nvPicPr>
        <p:blipFill>
          <a:blip r:embed="rId4"/>
          <a:stretch>
            <a:fillRect/>
          </a:stretch>
        </p:blipFill>
        <p:spPr>
          <a:xfrm>
            <a:off x="1911551" y="3379750"/>
            <a:ext cx="6786534" cy="2883203"/>
          </a:xfrm>
          <a:prstGeom prst="rect">
            <a:avLst/>
          </a:prstGeom>
        </p:spPr>
      </p:pic>
    </p:spTree>
    <p:extLst>
      <p:ext uri="{BB962C8B-B14F-4D97-AF65-F5344CB8AC3E}">
        <p14:creationId xmlns:p14="http://schemas.microsoft.com/office/powerpoint/2010/main" val="20125013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69B4A8D2-6971-4FFB-A41F-C8A9771C6544}"/>
              </a:ext>
            </a:extLst>
          </p:cNvPr>
          <p:cNvGraphicFramePr>
            <a:graphicFrameLocks noGrp="1"/>
          </p:cNvGraphicFramePr>
          <p:nvPr>
            <p:extLst>
              <p:ext uri="{D42A27DB-BD31-4B8C-83A1-F6EECF244321}">
                <p14:modId xmlns:p14="http://schemas.microsoft.com/office/powerpoint/2010/main" val="3612298303"/>
              </p:ext>
            </p:extLst>
          </p:nvPr>
        </p:nvGraphicFramePr>
        <p:xfrm>
          <a:off x="365895" y="3147323"/>
          <a:ext cx="5972841" cy="347980"/>
        </p:xfrm>
        <a:graphic>
          <a:graphicData uri="http://schemas.openxmlformats.org/drawingml/2006/table">
            <a:tbl>
              <a:tblPr/>
              <a:tblGrid>
                <a:gridCol w="5972841">
                  <a:extLst>
                    <a:ext uri="{9D8B030D-6E8A-4147-A177-3AD203B41FA5}">
                      <a16:colId xmlns:a16="http://schemas.microsoft.com/office/drawing/2014/main" val="1137362135"/>
                    </a:ext>
                  </a:extLst>
                </a:gridCol>
              </a:tblGrid>
              <a:tr h="151275">
                <a:tc>
                  <a:txBody>
                    <a:bodyPr/>
                    <a:lstStyle/>
                    <a:p>
                      <a:pPr algn="l" fontAlgn="b"/>
                      <a:r>
                        <a:rPr lang="en-US" sz="1100" b="0" i="0" u="none" strike="noStrike" dirty="0">
                          <a:solidFill>
                            <a:schemeClr val="tx1"/>
                          </a:solidFill>
                          <a:effectLst/>
                          <a:latin typeface="Arial" panose="020B0604020202020204" pitchFamily="34" charset="0"/>
                        </a:rPr>
                        <a:t>Kids Count</a:t>
                      </a:r>
                    </a:p>
                  </a:txBody>
                  <a:tcPr marL="6350" marR="6350" marT="6350" marB="0" anchor="b">
                    <a:lnL>
                      <a:noFill/>
                    </a:lnL>
                    <a:lnR>
                      <a:noFill/>
                    </a:lnR>
                    <a:lnT>
                      <a:noFill/>
                    </a:lnT>
                    <a:lnB>
                      <a:noFill/>
                    </a:lnB>
                  </a:tcPr>
                </a:tc>
                <a:extLst>
                  <a:ext uri="{0D108BD9-81ED-4DB2-BD59-A6C34878D82A}">
                    <a16:rowId xmlns:a16="http://schemas.microsoft.com/office/drawing/2014/main" val="815028332"/>
                  </a:ext>
                </a:extLst>
              </a:tr>
              <a:tr h="108943">
                <a:tc>
                  <a:txBody>
                    <a:bodyPr/>
                    <a:lstStyle/>
                    <a:p>
                      <a:pPr algn="l" fontAlgn="b"/>
                      <a:r>
                        <a:rPr lang="en-US" sz="1100" b="0" i="0" u="sng" strike="noStrike" dirty="0">
                          <a:solidFill>
                            <a:schemeClr val="tx1"/>
                          </a:solidFill>
                          <a:effectLst/>
                          <a:latin typeface="Arial" panose="020B0604020202020204" pitchFamily="34" charset="0"/>
                          <a:hlinkClick r:id="rId2">
                            <a:extLst>
                              <a:ext uri="{A12FA001-AC4F-418D-AE19-62706E023703}">
                                <ahyp:hlinkClr xmlns:ahyp="http://schemas.microsoft.com/office/drawing/2018/hyperlinkcolor" val="tx"/>
                              </a:ext>
                            </a:extLst>
                          </a:hlinkClick>
                        </a:rPr>
                        <a:t>https://datacenter.aecf.org/data/customreports/3775,3787,3819,3822/any</a:t>
                      </a:r>
                      <a:endParaRPr lang="en-US" sz="1100" b="0" i="0" u="sng" strike="noStrike" dirty="0">
                        <a:solidFill>
                          <a:schemeClr val="tx1"/>
                        </a:solidFill>
                        <a:effectLst/>
                        <a:latin typeface="Arial" panose="020B060402020202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2132902456"/>
                  </a:ext>
                </a:extLst>
              </a:tr>
            </a:tbl>
          </a:graphicData>
        </a:graphic>
      </p:graphicFrame>
      <p:graphicFrame>
        <p:nvGraphicFramePr>
          <p:cNvPr id="2" name="Table 1">
            <a:extLst>
              <a:ext uri="{FF2B5EF4-FFF2-40B4-BE49-F238E27FC236}">
                <a16:creationId xmlns:a16="http://schemas.microsoft.com/office/drawing/2014/main" id="{997E6DE0-3182-1EDF-67C0-B48FA68C0A1A}"/>
              </a:ext>
            </a:extLst>
          </p:cNvPr>
          <p:cNvGraphicFramePr>
            <a:graphicFrameLocks noGrp="1"/>
          </p:cNvGraphicFramePr>
          <p:nvPr>
            <p:extLst>
              <p:ext uri="{D42A27DB-BD31-4B8C-83A1-F6EECF244321}">
                <p14:modId xmlns:p14="http://schemas.microsoft.com/office/powerpoint/2010/main" val="2677029157"/>
              </p:ext>
            </p:extLst>
          </p:nvPr>
        </p:nvGraphicFramePr>
        <p:xfrm>
          <a:off x="6686291" y="1128606"/>
          <a:ext cx="2308757" cy="1441080"/>
        </p:xfrm>
        <a:graphic>
          <a:graphicData uri="http://schemas.openxmlformats.org/drawingml/2006/table">
            <a:tbl>
              <a:tblPr>
                <a:tableStyleId>{5C22544A-7EE6-4342-B048-85BDC9FD1C3A}</a:tableStyleId>
              </a:tblPr>
              <a:tblGrid>
                <a:gridCol w="1282643">
                  <a:extLst>
                    <a:ext uri="{9D8B030D-6E8A-4147-A177-3AD203B41FA5}">
                      <a16:colId xmlns:a16="http://schemas.microsoft.com/office/drawing/2014/main" val="279320295"/>
                    </a:ext>
                  </a:extLst>
                </a:gridCol>
                <a:gridCol w="1026114">
                  <a:extLst>
                    <a:ext uri="{9D8B030D-6E8A-4147-A177-3AD203B41FA5}">
                      <a16:colId xmlns:a16="http://schemas.microsoft.com/office/drawing/2014/main" val="2309360738"/>
                    </a:ext>
                  </a:extLst>
                </a:gridCol>
              </a:tblGrid>
              <a:tr h="168289">
                <a:tc gridSpan="2">
                  <a:txBody>
                    <a:bodyPr/>
                    <a:lstStyle/>
                    <a:p>
                      <a:pPr algn="ctr" fontAlgn="ctr"/>
                      <a:r>
                        <a:rPr lang="en-US" sz="1000" b="1" i="0" u="none" strike="noStrike" dirty="0">
                          <a:solidFill>
                            <a:srgbClr val="000000"/>
                          </a:solidFill>
                          <a:effectLst/>
                          <a:latin typeface="Arial" panose="020B0604020202020204" pitchFamily="34" charset="0"/>
                        </a:rPr>
                        <a:t>Rate Children Ages 0-8 who are Confirmed Victims of Child Abuse/Neglect</a:t>
                      </a:r>
                    </a:p>
                  </a:txBody>
                  <a:tcPr marL="6350" marR="6350" marT="6350" marB="0" anchor="ctr"/>
                </a:tc>
                <a:tc hMerge="1">
                  <a:txBody>
                    <a:bodyPr/>
                    <a:lstStyle/>
                    <a:p>
                      <a:endParaRPr lang="en-US"/>
                    </a:p>
                  </a:txBody>
                  <a:tcPr/>
                </a:tc>
                <a:extLst>
                  <a:ext uri="{0D108BD9-81ED-4DB2-BD59-A6C34878D82A}">
                    <a16:rowId xmlns:a16="http://schemas.microsoft.com/office/drawing/2014/main" val="2642375918"/>
                  </a:ext>
                </a:extLst>
              </a:tr>
              <a:tr h="146211">
                <a:tc>
                  <a:txBody>
                    <a:bodyPr/>
                    <a:lstStyle/>
                    <a:p>
                      <a:pPr algn="l" fontAlgn="b"/>
                      <a:r>
                        <a:rPr lang="en-US" sz="1000" b="1" u="none" strike="noStrike" dirty="0">
                          <a:solidFill>
                            <a:srgbClr val="000000"/>
                          </a:solidFill>
                          <a:effectLst/>
                        </a:rPr>
                        <a:t> </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u="none" strike="noStrike" dirty="0">
                          <a:solidFill>
                            <a:srgbClr val="000000"/>
                          </a:solidFill>
                          <a:effectLst/>
                          <a:latin typeface="+mn-lt"/>
                        </a:rPr>
                        <a:t>2023</a:t>
                      </a:r>
                      <a:endParaRPr lang="en-US" sz="1000" b="1"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486031603"/>
                  </a:ext>
                </a:extLst>
              </a:tr>
              <a:tr h="163756">
                <a:tc>
                  <a:txBody>
                    <a:bodyPr/>
                    <a:lstStyle/>
                    <a:p>
                      <a:pPr algn="l" fontAlgn="b"/>
                      <a:r>
                        <a:rPr lang="en-US" sz="1000" b="1" u="none" strike="noStrike" dirty="0">
                          <a:solidFill>
                            <a:srgbClr val="000000"/>
                          </a:solidFill>
                          <a:effectLst/>
                        </a:rPr>
                        <a:t>Michigan</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14.3</a:t>
                      </a:r>
                    </a:p>
                  </a:txBody>
                  <a:tcPr marL="6350" marR="6350" marT="6350" marB="0" anchor="ctr"/>
                </a:tc>
                <a:extLst>
                  <a:ext uri="{0D108BD9-81ED-4DB2-BD59-A6C34878D82A}">
                    <a16:rowId xmlns:a16="http://schemas.microsoft.com/office/drawing/2014/main" val="1334053013"/>
                  </a:ext>
                </a:extLst>
              </a:tr>
              <a:tr h="163756">
                <a:tc>
                  <a:txBody>
                    <a:bodyPr/>
                    <a:lstStyle/>
                    <a:p>
                      <a:pPr algn="l" fontAlgn="b"/>
                      <a:r>
                        <a:rPr lang="en-US" sz="1000" b="1" u="none" strike="noStrike" dirty="0">
                          <a:solidFill>
                            <a:srgbClr val="000000"/>
                          </a:solidFill>
                          <a:effectLst/>
                        </a:rPr>
                        <a:t>Huron</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20.4</a:t>
                      </a:r>
                    </a:p>
                  </a:txBody>
                  <a:tcPr marL="6350" marR="6350" marT="6350" marB="0" anchor="ctr"/>
                </a:tc>
                <a:extLst>
                  <a:ext uri="{0D108BD9-81ED-4DB2-BD59-A6C34878D82A}">
                    <a16:rowId xmlns:a16="http://schemas.microsoft.com/office/drawing/2014/main" val="616313794"/>
                  </a:ext>
                </a:extLst>
              </a:tr>
              <a:tr h="163756">
                <a:tc>
                  <a:txBody>
                    <a:bodyPr/>
                    <a:lstStyle/>
                    <a:p>
                      <a:pPr algn="l" fontAlgn="b"/>
                      <a:r>
                        <a:rPr lang="en-US" sz="1000" b="1" u="none" strike="noStrike" dirty="0">
                          <a:solidFill>
                            <a:srgbClr val="000000"/>
                          </a:solidFill>
                          <a:effectLst/>
                        </a:rPr>
                        <a:t>Lapeer</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9.7</a:t>
                      </a:r>
                    </a:p>
                  </a:txBody>
                  <a:tcPr marL="6350" marR="6350" marT="6350" marB="0" anchor="ctr"/>
                </a:tc>
                <a:extLst>
                  <a:ext uri="{0D108BD9-81ED-4DB2-BD59-A6C34878D82A}">
                    <a16:rowId xmlns:a16="http://schemas.microsoft.com/office/drawing/2014/main" val="4261833200"/>
                  </a:ext>
                </a:extLst>
              </a:tr>
              <a:tr h="163756">
                <a:tc>
                  <a:txBody>
                    <a:bodyPr/>
                    <a:lstStyle/>
                    <a:p>
                      <a:pPr algn="l" fontAlgn="b"/>
                      <a:r>
                        <a:rPr lang="en-US" sz="1000" b="1" u="none" strike="noStrike" dirty="0">
                          <a:solidFill>
                            <a:srgbClr val="FF0000"/>
                          </a:solidFill>
                          <a:effectLst/>
                        </a:rPr>
                        <a:t>Sanilac</a:t>
                      </a:r>
                      <a:endParaRPr lang="en-US" sz="1000" b="1" i="0" u="none" strike="noStrike" dirty="0">
                        <a:solidFill>
                          <a:srgbClr val="FF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FF0000"/>
                          </a:solidFill>
                          <a:effectLst/>
                          <a:latin typeface="+mn-lt"/>
                        </a:rPr>
                        <a:t>19.8</a:t>
                      </a:r>
                    </a:p>
                  </a:txBody>
                  <a:tcPr marL="6350" marR="6350" marT="6350" marB="0" anchor="ctr"/>
                </a:tc>
                <a:extLst>
                  <a:ext uri="{0D108BD9-81ED-4DB2-BD59-A6C34878D82A}">
                    <a16:rowId xmlns:a16="http://schemas.microsoft.com/office/drawing/2014/main" val="1696601658"/>
                  </a:ext>
                </a:extLst>
              </a:tr>
              <a:tr h="163756">
                <a:tc>
                  <a:txBody>
                    <a:bodyPr/>
                    <a:lstStyle/>
                    <a:p>
                      <a:pPr algn="l" fontAlgn="b"/>
                      <a:r>
                        <a:rPr lang="en-US" sz="1000" b="1" u="none" strike="noStrike" dirty="0">
                          <a:solidFill>
                            <a:srgbClr val="000000"/>
                          </a:solidFill>
                          <a:effectLst/>
                        </a:rPr>
                        <a:t>Tuscola</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13.0</a:t>
                      </a:r>
                    </a:p>
                  </a:txBody>
                  <a:tcPr marL="6350" marR="6350" marT="6350" marB="0" anchor="ctr"/>
                </a:tc>
                <a:extLst>
                  <a:ext uri="{0D108BD9-81ED-4DB2-BD59-A6C34878D82A}">
                    <a16:rowId xmlns:a16="http://schemas.microsoft.com/office/drawing/2014/main" val="3106477684"/>
                  </a:ext>
                </a:extLst>
              </a:tr>
            </a:tbl>
          </a:graphicData>
        </a:graphic>
      </p:graphicFrame>
      <p:graphicFrame>
        <p:nvGraphicFramePr>
          <p:cNvPr id="3" name="Table 2">
            <a:extLst>
              <a:ext uri="{FF2B5EF4-FFF2-40B4-BE49-F238E27FC236}">
                <a16:creationId xmlns:a16="http://schemas.microsoft.com/office/drawing/2014/main" id="{E7828337-4360-2A89-AE30-C8F9B446EA7B}"/>
              </a:ext>
            </a:extLst>
          </p:cNvPr>
          <p:cNvGraphicFramePr>
            <a:graphicFrameLocks noGrp="1"/>
          </p:cNvGraphicFramePr>
          <p:nvPr>
            <p:extLst>
              <p:ext uri="{D42A27DB-BD31-4B8C-83A1-F6EECF244321}">
                <p14:modId xmlns:p14="http://schemas.microsoft.com/office/powerpoint/2010/main" val="1774764076"/>
              </p:ext>
            </p:extLst>
          </p:nvPr>
        </p:nvGraphicFramePr>
        <p:xfrm>
          <a:off x="6625775" y="4288314"/>
          <a:ext cx="2271942" cy="1432115"/>
        </p:xfrm>
        <a:graphic>
          <a:graphicData uri="http://schemas.openxmlformats.org/drawingml/2006/table">
            <a:tbl>
              <a:tblPr>
                <a:tableStyleId>{5C22544A-7EE6-4342-B048-85BDC9FD1C3A}</a:tableStyleId>
              </a:tblPr>
              <a:tblGrid>
                <a:gridCol w="1262190">
                  <a:extLst>
                    <a:ext uri="{9D8B030D-6E8A-4147-A177-3AD203B41FA5}">
                      <a16:colId xmlns:a16="http://schemas.microsoft.com/office/drawing/2014/main" val="279320295"/>
                    </a:ext>
                  </a:extLst>
                </a:gridCol>
                <a:gridCol w="1009752">
                  <a:extLst>
                    <a:ext uri="{9D8B030D-6E8A-4147-A177-3AD203B41FA5}">
                      <a16:colId xmlns:a16="http://schemas.microsoft.com/office/drawing/2014/main" val="2309360738"/>
                    </a:ext>
                  </a:extLst>
                </a:gridCol>
              </a:tblGrid>
              <a:tr h="137893">
                <a:tc gridSpan="2">
                  <a:txBody>
                    <a:bodyPr/>
                    <a:lstStyle/>
                    <a:p>
                      <a:pPr algn="ctr" fontAlgn="ctr"/>
                      <a:r>
                        <a:rPr lang="en-US" sz="1000" b="1" u="none" strike="noStrike" dirty="0">
                          <a:solidFill>
                            <a:srgbClr val="000000"/>
                          </a:solidFill>
                          <a:effectLst/>
                        </a:rPr>
                        <a:t>Rate Children Ages 0-8 who lived in Families Investigated for Child Abuse or Neglect</a:t>
                      </a:r>
                      <a:endParaRPr lang="en-US" sz="1000" b="1" i="0" u="none" strike="noStrike" dirty="0">
                        <a:solidFill>
                          <a:srgbClr val="000000"/>
                        </a:solidFill>
                        <a:effectLst/>
                        <a:latin typeface="Arial" panose="020B0604020202020204" pitchFamily="34" charset="0"/>
                      </a:endParaRPr>
                    </a:p>
                  </a:txBody>
                  <a:tcPr marL="6350" marR="6350" marT="6350" marB="0" anchor="ctr"/>
                </a:tc>
                <a:tc hMerge="1">
                  <a:txBody>
                    <a:bodyPr/>
                    <a:lstStyle/>
                    <a:p>
                      <a:endParaRPr lang="en-US"/>
                    </a:p>
                  </a:txBody>
                  <a:tcPr/>
                </a:tc>
                <a:extLst>
                  <a:ext uri="{0D108BD9-81ED-4DB2-BD59-A6C34878D82A}">
                    <a16:rowId xmlns:a16="http://schemas.microsoft.com/office/drawing/2014/main" val="2642375918"/>
                  </a:ext>
                </a:extLst>
              </a:tr>
              <a:tr h="144609">
                <a:tc>
                  <a:txBody>
                    <a:bodyPr/>
                    <a:lstStyle/>
                    <a:p>
                      <a:pPr algn="l" fontAlgn="b"/>
                      <a:r>
                        <a:rPr lang="en-US" sz="1000" b="1" u="none" strike="noStrike" dirty="0">
                          <a:solidFill>
                            <a:srgbClr val="000000"/>
                          </a:solidFill>
                          <a:effectLst/>
                        </a:rPr>
                        <a:t> </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u="none" strike="noStrike" dirty="0">
                          <a:solidFill>
                            <a:srgbClr val="000000"/>
                          </a:solidFill>
                          <a:effectLst/>
                          <a:latin typeface="+mn-lt"/>
                        </a:rPr>
                        <a:t>2023</a:t>
                      </a:r>
                      <a:endParaRPr lang="en-US" sz="1000" b="1"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486031603"/>
                  </a:ext>
                </a:extLst>
              </a:tr>
              <a:tr h="161963">
                <a:tc>
                  <a:txBody>
                    <a:bodyPr/>
                    <a:lstStyle/>
                    <a:p>
                      <a:pPr algn="l" fontAlgn="b"/>
                      <a:r>
                        <a:rPr lang="en-US" sz="1000" b="1" u="none" strike="noStrike" dirty="0">
                          <a:solidFill>
                            <a:srgbClr val="000000"/>
                          </a:solidFill>
                          <a:effectLst/>
                        </a:rPr>
                        <a:t>Michigan</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103.5</a:t>
                      </a:r>
                    </a:p>
                  </a:txBody>
                  <a:tcPr marL="6350" marR="6350" marT="6350" marB="0" anchor="ctr"/>
                </a:tc>
                <a:extLst>
                  <a:ext uri="{0D108BD9-81ED-4DB2-BD59-A6C34878D82A}">
                    <a16:rowId xmlns:a16="http://schemas.microsoft.com/office/drawing/2014/main" val="1334053013"/>
                  </a:ext>
                </a:extLst>
              </a:tr>
              <a:tr h="161963">
                <a:tc>
                  <a:txBody>
                    <a:bodyPr/>
                    <a:lstStyle/>
                    <a:p>
                      <a:pPr algn="l" fontAlgn="b"/>
                      <a:r>
                        <a:rPr lang="en-US" sz="1000" b="1" u="none" strike="noStrike" dirty="0">
                          <a:solidFill>
                            <a:srgbClr val="000000"/>
                          </a:solidFill>
                          <a:effectLst/>
                        </a:rPr>
                        <a:t>Huron</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126.6</a:t>
                      </a:r>
                    </a:p>
                  </a:txBody>
                  <a:tcPr marL="6350" marR="6350" marT="6350" marB="0" anchor="ctr"/>
                </a:tc>
                <a:extLst>
                  <a:ext uri="{0D108BD9-81ED-4DB2-BD59-A6C34878D82A}">
                    <a16:rowId xmlns:a16="http://schemas.microsoft.com/office/drawing/2014/main" val="616313794"/>
                  </a:ext>
                </a:extLst>
              </a:tr>
              <a:tr h="161963">
                <a:tc>
                  <a:txBody>
                    <a:bodyPr/>
                    <a:lstStyle/>
                    <a:p>
                      <a:pPr algn="l" fontAlgn="b"/>
                      <a:r>
                        <a:rPr lang="en-US" sz="1000" b="1" u="none" strike="noStrike" dirty="0">
                          <a:solidFill>
                            <a:srgbClr val="000000"/>
                          </a:solidFill>
                          <a:effectLst/>
                        </a:rPr>
                        <a:t>Lapeer</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82.8</a:t>
                      </a:r>
                    </a:p>
                  </a:txBody>
                  <a:tcPr marL="6350" marR="6350" marT="6350" marB="0" anchor="ctr"/>
                </a:tc>
                <a:extLst>
                  <a:ext uri="{0D108BD9-81ED-4DB2-BD59-A6C34878D82A}">
                    <a16:rowId xmlns:a16="http://schemas.microsoft.com/office/drawing/2014/main" val="4261833200"/>
                  </a:ext>
                </a:extLst>
              </a:tr>
              <a:tr h="161963">
                <a:tc>
                  <a:txBody>
                    <a:bodyPr/>
                    <a:lstStyle/>
                    <a:p>
                      <a:pPr algn="l" fontAlgn="b"/>
                      <a:r>
                        <a:rPr lang="en-US" sz="1000" b="1" u="none" strike="noStrike" dirty="0">
                          <a:solidFill>
                            <a:srgbClr val="FF0000"/>
                          </a:solidFill>
                          <a:effectLst/>
                        </a:rPr>
                        <a:t>Sanilac</a:t>
                      </a:r>
                      <a:endParaRPr lang="en-US" sz="1000" b="1" i="0" u="none" strike="noStrike" dirty="0">
                        <a:solidFill>
                          <a:srgbClr val="FF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FF0000"/>
                          </a:solidFill>
                          <a:effectLst/>
                          <a:latin typeface="+mn-lt"/>
                        </a:rPr>
                        <a:t>140.3</a:t>
                      </a:r>
                    </a:p>
                  </a:txBody>
                  <a:tcPr marL="6350" marR="6350" marT="6350" marB="0" anchor="ctr"/>
                </a:tc>
                <a:extLst>
                  <a:ext uri="{0D108BD9-81ED-4DB2-BD59-A6C34878D82A}">
                    <a16:rowId xmlns:a16="http://schemas.microsoft.com/office/drawing/2014/main" val="1696601658"/>
                  </a:ext>
                </a:extLst>
              </a:tr>
              <a:tr h="161963">
                <a:tc>
                  <a:txBody>
                    <a:bodyPr/>
                    <a:lstStyle/>
                    <a:p>
                      <a:pPr algn="l" fontAlgn="b"/>
                      <a:r>
                        <a:rPr lang="en-US" sz="1000" b="1" u="none" strike="noStrike" dirty="0">
                          <a:solidFill>
                            <a:srgbClr val="000000"/>
                          </a:solidFill>
                          <a:effectLst/>
                        </a:rPr>
                        <a:t>Tuscola</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127.5</a:t>
                      </a:r>
                    </a:p>
                  </a:txBody>
                  <a:tcPr marL="6350" marR="6350" marT="6350" marB="0" anchor="ctr"/>
                </a:tc>
                <a:extLst>
                  <a:ext uri="{0D108BD9-81ED-4DB2-BD59-A6C34878D82A}">
                    <a16:rowId xmlns:a16="http://schemas.microsoft.com/office/drawing/2014/main" val="3106477684"/>
                  </a:ext>
                </a:extLst>
              </a:tr>
            </a:tbl>
          </a:graphicData>
        </a:graphic>
      </p:graphicFrame>
      <p:pic>
        <p:nvPicPr>
          <p:cNvPr id="4" name="Picture 3">
            <a:extLst>
              <a:ext uri="{FF2B5EF4-FFF2-40B4-BE49-F238E27FC236}">
                <a16:creationId xmlns:a16="http://schemas.microsoft.com/office/drawing/2014/main" id="{8BC4FBDD-59F3-51E1-D80A-D6F957AADD2D}"/>
              </a:ext>
            </a:extLst>
          </p:cNvPr>
          <p:cNvPicPr>
            <a:picLocks noChangeAspect="1"/>
          </p:cNvPicPr>
          <p:nvPr/>
        </p:nvPicPr>
        <p:blipFill>
          <a:blip r:embed="rId3"/>
          <a:stretch>
            <a:fillRect/>
          </a:stretch>
        </p:blipFill>
        <p:spPr>
          <a:xfrm>
            <a:off x="365896" y="324076"/>
            <a:ext cx="5972841" cy="2713376"/>
          </a:xfrm>
          <a:prstGeom prst="rect">
            <a:avLst/>
          </a:prstGeom>
        </p:spPr>
      </p:pic>
      <p:pic>
        <p:nvPicPr>
          <p:cNvPr id="9" name="Picture 8">
            <a:extLst>
              <a:ext uri="{FF2B5EF4-FFF2-40B4-BE49-F238E27FC236}">
                <a16:creationId xmlns:a16="http://schemas.microsoft.com/office/drawing/2014/main" id="{2A8E88D8-BC45-A5F1-090F-4C5F85D285C3}"/>
              </a:ext>
            </a:extLst>
          </p:cNvPr>
          <p:cNvPicPr>
            <a:picLocks noChangeAspect="1"/>
          </p:cNvPicPr>
          <p:nvPr/>
        </p:nvPicPr>
        <p:blipFill>
          <a:blip r:embed="rId4"/>
          <a:stretch>
            <a:fillRect/>
          </a:stretch>
        </p:blipFill>
        <p:spPr>
          <a:xfrm>
            <a:off x="365895" y="3683886"/>
            <a:ext cx="5972841" cy="2707564"/>
          </a:xfrm>
          <a:prstGeom prst="rect">
            <a:avLst/>
          </a:prstGeom>
        </p:spPr>
      </p:pic>
    </p:spTree>
    <p:extLst>
      <p:ext uri="{BB962C8B-B14F-4D97-AF65-F5344CB8AC3E}">
        <p14:creationId xmlns:p14="http://schemas.microsoft.com/office/powerpoint/2010/main" val="27915016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966" y="64958"/>
            <a:ext cx="3452534" cy="858938"/>
          </a:xfrm>
        </p:spPr>
        <p:txBody>
          <a:bodyPr>
            <a:normAutofit/>
          </a:bodyPr>
          <a:lstStyle/>
          <a:p>
            <a:r>
              <a:rPr lang="en-US" cap="none" dirty="0"/>
              <a:t>Oral Health</a:t>
            </a:r>
          </a:p>
        </p:txBody>
      </p:sp>
      <p:graphicFrame>
        <p:nvGraphicFramePr>
          <p:cNvPr id="10" name="Table 9">
            <a:extLst>
              <a:ext uri="{FF2B5EF4-FFF2-40B4-BE49-F238E27FC236}">
                <a16:creationId xmlns:a16="http://schemas.microsoft.com/office/drawing/2014/main" id="{E782B7A1-9BCD-4ACD-82B0-B96010316E70}"/>
              </a:ext>
            </a:extLst>
          </p:cNvPr>
          <p:cNvGraphicFramePr>
            <a:graphicFrameLocks noGrp="1"/>
          </p:cNvGraphicFramePr>
          <p:nvPr>
            <p:extLst>
              <p:ext uri="{D42A27DB-BD31-4B8C-83A1-F6EECF244321}">
                <p14:modId xmlns:p14="http://schemas.microsoft.com/office/powerpoint/2010/main" val="928298858"/>
              </p:ext>
            </p:extLst>
          </p:nvPr>
        </p:nvGraphicFramePr>
        <p:xfrm>
          <a:off x="144966" y="2871416"/>
          <a:ext cx="8290473" cy="548640"/>
        </p:xfrm>
        <a:graphic>
          <a:graphicData uri="http://schemas.openxmlformats.org/drawingml/2006/table">
            <a:tbl>
              <a:tblPr/>
              <a:tblGrid>
                <a:gridCol w="8290473">
                  <a:extLst>
                    <a:ext uri="{9D8B030D-6E8A-4147-A177-3AD203B41FA5}">
                      <a16:colId xmlns:a16="http://schemas.microsoft.com/office/drawing/2014/main" val="3777279634"/>
                    </a:ext>
                  </a:extLst>
                </a:gridCol>
              </a:tblGrid>
              <a:tr h="207152">
                <a:tc>
                  <a:txBody>
                    <a:bodyPr/>
                    <a:lstStyle/>
                    <a:p>
                      <a:pPr algn="l" fontAlgn="b"/>
                      <a:r>
                        <a:rPr lang="en-US" sz="900" b="0" i="0" u="none" strike="noStrike" dirty="0">
                          <a:solidFill>
                            <a:schemeClr val="tx1"/>
                          </a:solidFill>
                          <a:effectLst/>
                          <a:latin typeface="Calibri" panose="020F0502020204030204" pitchFamily="34" charset="0"/>
                        </a:rPr>
                        <a:t>Michigan Department of Health and Human Services – BRFSS</a:t>
                      </a:r>
                    </a:p>
                    <a:p>
                      <a:pPr algn="l" fontAlgn="b"/>
                      <a:r>
                        <a:rPr lang="en-US" sz="900" b="0" i="0" u="none" strike="noStrike" dirty="0">
                          <a:solidFill>
                            <a:schemeClr val="tx1"/>
                          </a:solidFill>
                          <a:effectLst/>
                          <a:latin typeface="Calibri" panose="020F0502020204030204" pitchFamily="34" charset="0"/>
                        </a:rPr>
                        <a:t>Oral Health Data not collected in BRFSS in BRFSS 2019-2021.  Data for Huron, Sanilac and Tuscola suppressed due to a denominator &lt; 50 and/or a relative standard error &gt; 30% for 2019 and 2020 Combined</a:t>
                      </a:r>
                    </a:p>
                  </a:txBody>
                  <a:tcPr marL="0" marR="0" marT="0" marB="0" anchor="b">
                    <a:lnL>
                      <a:noFill/>
                    </a:lnL>
                    <a:lnR>
                      <a:noFill/>
                    </a:lnR>
                    <a:lnT>
                      <a:noFill/>
                    </a:lnT>
                    <a:lnB>
                      <a:noFill/>
                    </a:lnB>
                  </a:tcPr>
                </a:tc>
                <a:extLst>
                  <a:ext uri="{0D108BD9-81ED-4DB2-BD59-A6C34878D82A}">
                    <a16:rowId xmlns:a16="http://schemas.microsoft.com/office/drawing/2014/main" val="796699916"/>
                  </a:ext>
                </a:extLst>
              </a:tr>
              <a:tr h="0">
                <a:tc>
                  <a:txBody>
                    <a:bodyPr/>
                    <a:lstStyle/>
                    <a:p>
                      <a:pPr algn="l" fontAlgn="b"/>
                      <a:r>
                        <a:rPr lang="en-US" sz="900" b="0" i="0" u="sng" strike="noStrike" dirty="0">
                          <a:solidFill>
                            <a:schemeClr val="tx1"/>
                          </a:solidFill>
                          <a:effectLst/>
                          <a:latin typeface="Arial" panose="020B0604020202020204" pitchFamily="34" charset="0"/>
                          <a:hlinkClick r:id="rId2">
                            <a:extLst>
                              <a:ext uri="{A12FA001-AC4F-418D-AE19-62706E023703}">
                                <ahyp:hlinkClr xmlns:ahyp="http://schemas.microsoft.com/office/drawing/2018/hyperlinkcolor" val="tx"/>
                              </a:ext>
                            </a:extLst>
                          </a:hlinkClick>
                        </a:rPr>
                        <a:t>http://www.michigan.gov/mdhhs/0,5885,7-339-71550_5104_5279_39424-134707--,00.html</a:t>
                      </a:r>
                      <a:endParaRPr lang="en-US" sz="900" b="0" i="0" u="sng" strike="noStrike" dirty="0">
                        <a:solidFill>
                          <a:schemeClr val="tx1"/>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555170136"/>
                  </a:ext>
                </a:extLst>
              </a:tr>
            </a:tbl>
          </a:graphicData>
        </a:graphic>
      </p:graphicFrame>
      <p:graphicFrame>
        <p:nvGraphicFramePr>
          <p:cNvPr id="11" name="Table 10">
            <a:extLst>
              <a:ext uri="{FF2B5EF4-FFF2-40B4-BE49-F238E27FC236}">
                <a16:creationId xmlns:a16="http://schemas.microsoft.com/office/drawing/2014/main" id="{6F5470FC-9CCB-4147-8A5B-DEF759FE2775}"/>
              </a:ext>
            </a:extLst>
          </p:cNvPr>
          <p:cNvGraphicFramePr>
            <a:graphicFrameLocks noGrp="1"/>
          </p:cNvGraphicFramePr>
          <p:nvPr>
            <p:extLst>
              <p:ext uri="{D42A27DB-BD31-4B8C-83A1-F6EECF244321}">
                <p14:modId xmlns:p14="http://schemas.microsoft.com/office/powerpoint/2010/main" val="3212646610"/>
              </p:ext>
            </p:extLst>
          </p:nvPr>
        </p:nvGraphicFramePr>
        <p:xfrm>
          <a:off x="177555" y="6031162"/>
          <a:ext cx="5962579" cy="335280"/>
        </p:xfrm>
        <a:graphic>
          <a:graphicData uri="http://schemas.openxmlformats.org/drawingml/2006/table">
            <a:tbl>
              <a:tblPr/>
              <a:tblGrid>
                <a:gridCol w="5962579">
                  <a:extLst>
                    <a:ext uri="{9D8B030D-6E8A-4147-A177-3AD203B41FA5}">
                      <a16:colId xmlns:a16="http://schemas.microsoft.com/office/drawing/2014/main" val="4172648541"/>
                    </a:ext>
                  </a:extLst>
                </a:gridCol>
              </a:tblGrid>
              <a:tr h="66437">
                <a:tc>
                  <a:txBody>
                    <a:bodyPr/>
                    <a:lstStyle/>
                    <a:p>
                      <a:pPr algn="l" fontAlgn="b"/>
                      <a:r>
                        <a:rPr lang="en-US" sz="1100" b="0" i="0" u="none" strike="noStrike" dirty="0">
                          <a:solidFill>
                            <a:schemeClr val="tx1"/>
                          </a:solidFill>
                          <a:effectLst/>
                          <a:latin typeface="Arial" panose="020B0604020202020204" pitchFamily="34" charset="0"/>
                        </a:rPr>
                        <a:t>Michigan Profile for Healthy Youth 2024 – No data available for Sanilac for 2022</a:t>
                      </a:r>
                    </a:p>
                  </a:txBody>
                  <a:tcPr marL="0" marR="0" marT="0" marB="0" anchor="b">
                    <a:lnL>
                      <a:noFill/>
                    </a:lnL>
                    <a:lnR>
                      <a:noFill/>
                    </a:lnR>
                    <a:lnT>
                      <a:noFill/>
                    </a:lnT>
                    <a:lnB>
                      <a:noFill/>
                    </a:lnB>
                  </a:tcPr>
                </a:tc>
                <a:extLst>
                  <a:ext uri="{0D108BD9-81ED-4DB2-BD59-A6C34878D82A}">
                    <a16:rowId xmlns:a16="http://schemas.microsoft.com/office/drawing/2014/main" val="964706302"/>
                  </a:ext>
                </a:extLst>
              </a:tr>
              <a:tr h="125058">
                <a:tc>
                  <a:txBody>
                    <a:bodyPr/>
                    <a:lstStyle/>
                    <a:p>
                      <a:pPr algn="l" fontAlgn="b"/>
                      <a:r>
                        <a:rPr lang="en-US" sz="1100" b="0" i="0" u="sng" strike="noStrike" dirty="0">
                          <a:solidFill>
                            <a:schemeClr val="tx1"/>
                          </a:solidFill>
                          <a:effectLst/>
                          <a:latin typeface="Arial" panose="020B0604020202020204" pitchFamily="34" charset="0"/>
                          <a:hlinkClick r:id="rId3">
                            <a:extLst>
                              <a:ext uri="{A12FA001-AC4F-418D-AE19-62706E023703}">
                                <ahyp:hlinkClr xmlns:ahyp="http://schemas.microsoft.com/office/drawing/2018/hyperlinkcolor" val="tx"/>
                              </a:ext>
                            </a:extLst>
                          </a:hlinkClick>
                        </a:rPr>
                        <a:t>https://mdoe.state.mi.us/schoolhealthsurveys/ExternalReports/CountyReportGeneration.aspx </a:t>
                      </a:r>
                      <a:endParaRPr lang="en-US" sz="1100" b="0" i="0" u="sng" strike="noStrike" dirty="0">
                        <a:solidFill>
                          <a:schemeClr val="tx1"/>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055575322"/>
                  </a:ext>
                </a:extLst>
              </a:tr>
            </a:tbl>
          </a:graphicData>
        </a:graphic>
      </p:graphicFrame>
      <p:pic>
        <p:nvPicPr>
          <p:cNvPr id="3" name="Picture 2">
            <a:extLst>
              <a:ext uri="{FF2B5EF4-FFF2-40B4-BE49-F238E27FC236}">
                <a16:creationId xmlns:a16="http://schemas.microsoft.com/office/drawing/2014/main" id="{F498DDC5-AEEA-418C-D6C1-025FF998F47D}"/>
              </a:ext>
            </a:extLst>
          </p:cNvPr>
          <p:cNvPicPr>
            <a:picLocks noChangeAspect="1"/>
          </p:cNvPicPr>
          <p:nvPr/>
        </p:nvPicPr>
        <p:blipFill>
          <a:blip r:embed="rId4"/>
          <a:stretch>
            <a:fillRect/>
          </a:stretch>
        </p:blipFill>
        <p:spPr>
          <a:xfrm>
            <a:off x="2230933" y="839030"/>
            <a:ext cx="4682134" cy="1853345"/>
          </a:xfrm>
          <a:prstGeom prst="rect">
            <a:avLst/>
          </a:prstGeom>
        </p:spPr>
      </p:pic>
      <p:pic>
        <p:nvPicPr>
          <p:cNvPr id="4" name="Picture 3">
            <a:extLst>
              <a:ext uri="{FF2B5EF4-FFF2-40B4-BE49-F238E27FC236}">
                <a16:creationId xmlns:a16="http://schemas.microsoft.com/office/drawing/2014/main" id="{CE77BF4C-DB51-9EBA-8CD8-6205674BAB1F}"/>
              </a:ext>
            </a:extLst>
          </p:cNvPr>
          <p:cNvPicPr>
            <a:picLocks noChangeAspect="1"/>
          </p:cNvPicPr>
          <p:nvPr/>
        </p:nvPicPr>
        <p:blipFill>
          <a:blip r:embed="rId5"/>
          <a:stretch>
            <a:fillRect/>
          </a:stretch>
        </p:blipFill>
        <p:spPr>
          <a:xfrm>
            <a:off x="1262986" y="3540797"/>
            <a:ext cx="6618027" cy="2402434"/>
          </a:xfrm>
          <a:prstGeom prst="rect">
            <a:avLst/>
          </a:prstGeom>
        </p:spPr>
      </p:pic>
    </p:spTree>
    <p:extLst>
      <p:ext uri="{BB962C8B-B14F-4D97-AF65-F5344CB8AC3E}">
        <p14:creationId xmlns:p14="http://schemas.microsoft.com/office/powerpoint/2010/main" val="20572010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EA26A"/>
              </a:solidFill>
              <a:effectLst/>
              <a:uLnTx/>
              <a:uFillTx/>
              <a:latin typeface="Century Gothic" panose="020B0502020202020204"/>
              <a:ea typeface="+mn-ea"/>
              <a:cs typeface="+mn-cs"/>
            </a:endParaRPr>
          </a:p>
        </p:txBody>
      </p:sp>
      <p:sp>
        <p:nvSpPr>
          <p:cNvPr id="5" name="Title 1"/>
          <p:cNvSpPr>
            <a:spLocks noGrp="1"/>
          </p:cNvSpPr>
          <p:nvPr>
            <p:ph type="title"/>
          </p:nvPr>
        </p:nvSpPr>
        <p:spPr>
          <a:xfrm>
            <a:off x="3649297" y="458580"/>
            <a:ext cx="4102010" cy="690282"/>
          </a:xfrm>
          <a:noFill/>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t">
            <a:normAutofit fontScale="90000"/>
          </a:bodyPr>
          <a:lstStyle/>
          <a:p>
            <a:pPr marL="287338" defTabSz="457200">
              <a:lnSpc>
                <a:spcPct val="90000"/>
              </a:lnSpc>
            </a:pPr>
            <a:r>
              <a:rPr lang="en-US" sz="3200" dirty="0">
                <a:solidFill>
                  <a:schemeClr val="tx2"/>
                </a:solidFill>
                <a:latin typeface="+mj-lt"/>
                <a:ea typeface="+mj-ea"/>
                <a:cs typeface="+mj-cs"/>
              </a:rPr>
              <a:t>Community Survey</a:t>
            </a:r>
            <a:br>
              <a:rPr lang="en-US" sz="3200" dirty="0">
                <a:solidFill>
                  <a:schemeClr val="tx2"/>
                </a:solidFill>
                <a:latin typeface="+mj-lt"/>
                <a:ea typeface="+mj-ea"/>
                <a:cs typeface="+mj-cs"/>
              </a:rPr>
            </a:br>
            <a:endParaRPr lang="en-US" sz="3200" dirty="0">
              <a:solidFill>
                <a:schemeClr val="tx2"/>
              </a:solidFill>
              <a:latin typeface="+mj-lt"/>
              <a:ea typeface="+mj-ea"/>
              <a:cs typeface="+mj-cs"/>
            </a:endParaRPr>
          </a:p>
        </p:txBody>
      </p:sp>
      <p:sp>
        <p:nvSpPr>
          <p:cNvPr id="20"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71281" y="-1573"/>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EA26A"/>
              </a:solidFill>
              <a:effectLst/>
              <a:uLnTx/>
              <a:uFillTx/>
              <a:latin typeface="Century Gothic" panose="020B0502020202020204"/>
              <a:ea typeface="+mn-ea"/>
              <a:cs typeface="+mn-cs"/>
            </a:endParaRPr>
          </a:p>
        </p:txBody>
      </p:sp>
      <p:pic>
        <p:nvPicPr>
          <p:cNvPr id="13" name="Picture 12" descr="A picture containing text, silhouette&#10;&#10;Description automatically generated">
            <a:extLst>
              <a:ext uri="{FF2B5EF4-FFF2-40B4-BE49-F238E27FC236}">
                <a16:creationId xmlns:a16="http://schemas.microsoft.com/office/drawing/2014/main" id="{97459DFC-3A19-4ACB-9C3C-BA69C29E3FBA}"/>
              </a:ext>
            </a:extLst>
          </p:cNvPr>
          <p:cNvPicPr>
            <a:picLocks noChangeAspect="1"/>
          </p:cNvPicPr>
          <p:nvPr/>
        </p:nvPicPr>
        <p:blipFill rotWithShape="1">
          <a:blip r:embed="rId4"/>
          <a:srcRect l="34300" r="28174" b="1"/>
          <a:stretch/>
        </p:blipFill>
        <p:spPr>
          <a:xfrm>
            <a:off x="2" y="10"/>
            <a:ext cx="3729824" cy="685799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p:spPr>
      </p:pic>
      <p:sp>
        <p:nvSpPr>
          <p:cNvPr id="22" name="Rectangle 21">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EA26A"/>
              </a:solidFill>
              <a:effectLst/>
              <a:uLnTx/>
              <a:uFillTx/>
              <a:latin typeface="Century Gothic" panose="020B0502020202020204"/>
              <a:ea typeface="+mn-ea"/>
              <a:cs typeface="+mn-cs"/>
            </a:endParaRPr>
          </a:p>
        </p:txBody>
      </p:sp>
      <p:sp>
        <p:nvSpPr>
          <p:cNvPr id="8" name="Content Placeholder 2"/>
          <p:cNvSpPr txBox="1">
            <a:spLocks/>
          </p:cNvSpPr>
          <p:nvPr/>
        </p:nvSpPr>
        <p:spPr>
          <a:xfrm>
            <a:off x="3890886" y="1601570"/>
            <a:ext cx="4831084" cy="4646829"/>
          </a:xfrm>
          <a:prstGeom prst="rect">
            <a:avLst/>
          </a:prstGeom>
        </p:spPr>
        <p:txBody>
          <a:bodyPr vert="horz" lIns="91440" tIns="45720" rIns="9144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pPr marL="457200" marR="0" lvl="1" indent="-330200" algn="l" defTabSz="457200" rtl="0" eaLnBrk="1" fontAlgn="auto" latinLnBrk="0" hangingPunct="1">
              <a:lnSpc>
                <a:spcPct val="90000"/>
              </a:lnSpc>
              <a:spcBef>
                <a:spcPts val="1000"/>
              </a:spcBef>
              <a:spcAft>
                <a:spcPts val="0"/>
              </a:spcAft>
              <a:buClr>
                <a:srgbClr val="00423F">
                  <a:lumMod val="40000"/>
                  <a:lumOff val="60000"/>
                </a:srgbClr>
              </a:buClr>
              <a:buSzPct val="80000"/>
              <a:buFont typeface="Wingdings 3" charset="2"/>
              <a:buChar char=""/>
              <a:tabLst/>
              <a:defRPr/>
            </a:pPr>
            <a:r>
              <a:rPr kumimoji="0" lang="en-US" sz="2400" b="0" i="0" u="none" strike="noStrike" kern="1200" cap="none" spc="0" normalizeH="0" baseline="0" noProof="0" dirty="0">
                <a:ln>
                  <a:noFill/>
                </a:ln>
                <a:solidFill>
                  <a:srgbClr val="FEA26A"/>
                </a:solidFill>
                <a:effectLst/>
                <a:uLnTx/>
                <a:uFillTx/>
                <a:latin typeface="Century Gothic" panose="020B0502020202020204"/>
                <a:ea typeface="+mn-ea"/>
                <a:cs typeface="+mn-cs"/>
              </a:rPr>
              <a:t>Conducted in October 2024 </a:t>
            </a:r>
          </a:p>
          <a:p>
            <a:pPr marL="457200" marR="0" lvl="1" indent="-330200" algn="l" defTabSz="457200" rtl="0" eaLnBrk="1" fontAlgn="auto" latinLnBrk="0" hangingPunct="1">
              <a:lnSpc>
                <a:spcPct val="90000"/>
              </a:lnSpc>
              <a:spcBef>
                <a:spcPts val="1000"/>
              </a:spcBef>
              <a:spcAft>
                <a:spcPts val="0"/>
              </a:spcAft>
              <a:buClr>
                <a:srgbClr val="00423F">
                  <a:lumMod val="40000"/>
                  <a:lumOff val="60000"/>
                </a:srgbClr>
              </a:buClr>
              <a:buSzPct val="80000"/>
              <a:buFont typeface="Wingdings 3" charset="2"/>
              <a:buChar char=""/>
              <a:tabLst/>
              <a:defRPr/>
            </a:pPr>
            <a:r>
              <a:rPr kumimoji="0" lang="en-US" sz="2400" b="0" i="0" u="none" strike="noStrike" kern="1200" cap="none" spc="0" normalizeH="0" baseline="0" noProof="0" dirty="0">
                <a:ln>
                  <a:noFill/>
                </a:ln>
                <a:solidFill>
                  <a:srgbClr val="FEA26A"/>
                </a:solidFill>
                <a:effectLst/>
                <a:uLnTx/>
                <a:uFillTx/>
                <a:latin typeface="Century Gothic" panose="020B0502020202020204"/>
                <a:ea typeface="+mn-ea"/>
                <a:cs typeface="+mn-cs"/>
              </a:rPr>
              <a:t>690 people participated via paper and online in the Thumb Region.</a:t>
            </a:r>
          </a:p>
          <a:p>
            <a:pPr marL="457200" marR="0" lvl="1" indent="-330200" algn="l" defTabSz="457200" rtl="0" eaLnBrk="1" fontAlgn="auto" latinLnBrk="0" hangingPunct="1">
              <a:lnSpc>
                <a:spcPct val="90000"/>
              </a:lnSpc>
              <a:spcBef>
                <a:spcPts val="1000"/>
              </a:spcBef>
              <a:spcAft>
                <a:spcPts val="0"/>
              </a:spcAft>
              <a:buClr>
                <a:srgbClr val="00423F">
                  <a:lumMod val="40000"/>
                  <a:lumOff val="60000"/>
                </a:srgbClr>
              </a:buClr>
              <a:buSzPct val="80000"/>
              <a:buFont typeface="Wingdings 3" charset="2"/>
              <a:buChar char=""/>
              <a:tabLst/>
              <a:defRPr/>
            </a:pPr>
            <a:r>
              <a:rPr lang="en-US" sz="2400" dirty="0">
                <a:solidFill>
                  <a:srgbClr val="FEA26A"/>
                </a:solidFill>
                <a:latin typeface="Century Gothic" panose="020B0502020202020204"/>
              </a:rPr>
              <a:t>148 Sanilac residents participated in 2024.</a:t>
            </a:r>
            <a:endParaRPr kumimoji="0" lang="en-US" sz="2400" b="0" i="0" u="none" strike="noStrike" kern="1200" cap="none" spc="0" normalizeH="0" baseline="0" noProof="0" dirty="0">
              <a:ln>
                <a:noFill/>
              </a:ln>
              <a:solidFill>
                <a:srgbClr val="FEA26A"/>
              </a:solidFill>
              <a:effectLst/>
              <a:uLnTx/>
              <a:uFillTx/>
              <a:latin typeface="Century Gothic" panose="020B0502020202020204"/>
              <a:ea typeface="+mn-ea"/>
              <a:cs typeface="+mn-cs"/>
            </a:endParaRPr>
          </a:p>
          <a:p>
            <a:pPr marL="457200" marR="0" lvl="1" indent="-330200" algn="l" defTabSz="457200" rtl="0" eaLnBrk="1" fontAlgn="auto" latinLnBrk="0" hangingPunct="1">
              <a:lnSpc>
                <a:spcPct val="90000"/>
              </a:lnSpc>
              <a:spcBef>
                <a:spcPts val="1000"/>
              </a:spcBef>
              <a:spcAft>
                <a:spcPts val="0"/>
              </a:spcAft>
              <a:buClr>
                <a:srgbClr val="00423F">
                  <a:lumMod val="40000"/>
                  <a:lumOff val="60000"/>
                </a:srgbClr>
              </a:buClr>
              <a:buSzPct val="80000"/>
              <a:buFont typeface="Wingdings 3" charset="2"/>
              <a:buChar char=""/>
              <a:tabLst/>
              <a:defRPr/>
            </a:pPr>
            <a:r>
              <a:rPr kumimoji="0" lang="en-US" sz="2400" b="0" i="0" u="none" strike="noStrike" kern="1200" cap="none" spc="0" normalizeH="0" baseline="0" noProof="0" dirty="0">
                <a:ln>
                  <a:noFill/>
                </a:ln>
                <a:solidFill>
                  <a:srgbClr val="FEA26A"/>
                </a:solidFill>
                <a:effectLst/>
                <a:uLnTx/>
                <a:uFillTx/>
                <a:latin typeface="Century Gothic" panose="020B0502020202020204"/>
                <a:ea typeface="+mn-ea"/>
                <a:cs typeface="+mn-cs"/>
              </a:rPr>
              <a:t>Zip code reports for service areas are available upon request for TCHP Partners.</a:t>
            </a:r>
          </a:p>
        </p:txBody>
      </p:sp>
    </p:spTree>
    <p:extLst>
      <p:ext uri="{BB962C8B-B14F-4D97-AF65-F5344CB8AC3E}">
        <p14:creationId xmlns:p14="http://schemas.microsoft.com/office/powerpoint/2010/main" val="1756038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84E41-6BB8-418D-A9D7-F45978003D38}"/>
              </a:ext>
            </a:extLst>
          </p:cNvPr>
          <p:cNvSpPr>
            <a:spLocks noGrp="1"/>
          </p:cNvSpPr>
          <p:nvPr>
            <p:ph type="title"/>
          </p:nvPr>
        </p:nvSpPr>
        <p:spPr>
          <a:xfrm>
            <a:off x="513754" y="126482"/>
            <a:ext cx="8116491" cy="1016654"/>
          </a:xfrm>
        </p:spPr>
        <p:txBody>
          <a:bodyPr>
            <a:normAutofit fontScale="90000"/>
          </a:bodyPr>
          <a:lstStyle/>
          <a:p>
            <a:pPr>
              <a:lnSpc>
                <a:spcPct val="90000"/>
              </a:lnSpc>
            </a:pPr>
            <a:r>
              <a:rPr lang="en-US" sz="3600" dirty="0"/>
              <a:t>Community Strengths and Weaknesses Sanilac County 2021 vs 2024</a:t>
            </a:r>
            <a:endParaRPr lang="en-US" sz="3300" dirty="0"/>
          </a:p>
        </p:txBody>
      </p:sp>
      <p:pic>
        <p:nvPicPr>
          <p:cNvPr id="3" name="Picture 2">
            <a:extLst>
              <a:ext uri="{FF2B5EF4-FFF2-40B4-BE49-F238E27FC236}">
                <a16:creationId xmlns:a16="http://schemas.microsoft.com/office/drawing/2014/main" id="{2EF4F3CB-8816-0C5B-813E-866DE83151A0}"/>
              </a:ext>
            </a:extLst>
          </p:cNvPr>
          <p:cNvPicPr>
            <a:picLocks noChangeAspect="1"/>
          </p:cNvPicPr>
          <p:nvPr/>
        </p:nvPicPr>
        <p:blipFill>
          <a:blip r:embed="rId2"/>
          <a:stretch>
            <a:fillRect/>
          </a:stretch>
        </p:blipFill>
        <p:spPr>
          <a:xfrm>
            <a:off x="0" y="1580239"/>
            <a:ext cx="9144000" cy="3697522"/>
          </a:xfrm>
          <a:prstGeom prst="rect">
            <a:avLst/>
          </a:prstGeom>
        </p:spPr>
      </p:pic>
    </p:spTree>
    <p:extLst>
      <p:ext uri="{BB962C8B-B14F-4D97-AF65-F5344CB8AC3E}">
        <p14:creationId xmlns:p14="http://schemas.microsoft.com/office/powerpoint/2010/main" val="27652657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25C1C3-7B5D-F104-8406-63B104F90BA7}"/>
              </a:ext>
            </a:extLst>
          </p:cNvPr>
          <p:cNvSpPr txBox="1"/>
          <p:nvPr/>
        </p:nvSpPr>
        <p:spPr>
          <a:xfrm>
            <a:off x="265838" y="142746"/>
            <a:ext cx="8187189" cy="523220"/>
          </a:xfrm>
          <a:prstGeom prst="rect">
            <a:avLst/>
          </a:prstGeom>
          <a:noFill/>
        </p:spPr>
        <p:txBody>
          <a:bodyPr wrap="square">
            <a:spAutoFit/>
          </a:bodyPr>
          <a:lstStyle/>
          <a:p>
            <a:r>
              <a:rPr kumimoji="0" lang="en-US" sz="2800" b="0" i="0" u="none" strike="noStrike" kern="1200" cap="none" spc="0" normalizeH="0" baseline="0" noProof="0" dirty="0">
                <a:ln>
                  <a:noFill/>
                </a:ln>
                <a:solidFill>
                  <a:schemeClr val="tx2"/>
                </a:solidFill>
                <a:effectLst/>
                <a:uLnTx/>
                <a:uFillTx/>
                <a:latin typeface="Century Gothic" panose="020B0502020202020204"/>
                <a:ea typeface="+mj-ea"/>
                <a:cs typeface="+mj-cs"/>
              </a:rPr>
              <a:t>Community Survey- Community Concerns</a:t>
            </a:r>
            <a:endParaRPr lang="en-US" dirty="0">
              <a:solidFill>
                <a:schemeClr val="tx2"/>
              </a:solidFill>
            </a:endParaRPr>
          </a:p>
        </p:txBody>
      </p:sp>
      <p:pic>
        <p:nvPicPr>
          <p:cNvPr id="3" name="Picture 2">
            <a:extLst>
              <a:ext uri="{FF2B5EF4-FFF2-40B4-BE49-F238E27FC236}">
                <a16:creationId xmlns:a16="http://schemas.microsoft.com/office/drawing/2014/main" id="{2AACF08F-7941-D795-A7E3-8C2E6479C85C}"/>
              </a:ext>
            </a:extLst>
          </p:cNvPr>
          <p:cNvPicPr>
            <a:picLocks noChangeAspect="1"/>
          </p:cNvPicPr>
          <p:nvPr/>
        </p:nvPicPr>
        <p:blipFill>
          <a:blip r:embed="rId2"/>
          <a:stretch>
            <a:fillRect/>
          </a:stretch>
        </p:blipFill>
        <p:spPr>
          <a:xfrm>
            <a:off x="478405" y="850134"/>
            <a:ext cx="8187190" cy="5756314"/>
          </a:xfrm>
          <a:prstGeom prst="rect">
            <a:avLst/>
          </a:prstGeom>
        </p:spPr>
      </p:pic>
    </p:spTree>
    <p:extLst>
      <p:ext uri="{BB962C8B-B14F-4D97-AF65-F5344CB8AC3E}">
        <p14:creationId xmlns:p14="http://schemas.microsoft.com/office/powerpoint/2010/main" val="38922613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5AF02C-60A9-5D45-916B-88325060E9A6}"/>
              </a:ext>
            </a:extLst>
          </p:cNvPr>
          <p:cNvSpPr txBox="1"/>
          <p:nvPr/>
        </p:nvSpPr>
        <p:spPr>
          <a:xfrm>
            <a:off x="963826" y="746257"/>
            <a:ext cx="7216347" cy="163121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The level and quality of health and human services in a community can help people live healthier or be a barrier to living healthy.  In your opinion, how well does the healthcare and human service system work in our community?</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(1 Very Poor to 5 Very Good)</a:t>
            </a:r>
          </a:p>
        </p:txBody>
      </p:sp>
      <p:sp>
        <p:nvSpPr>
          <p:cNvPr id="5" name="Rectangle: Rounded Corners 4">
            <a:extLst>
              <a:ext uri="{FF2B5EF4-FFF2-40B4-BE49-F238E27FC236}">
                <a16:creationId xmlns:a16="http://schemas.microsoft.com/office/drawing/2014/main" id="{D83249FD-222A-FD92-5378-0B99EE3AF0D1}"/>
              </a:ext>
            </a:extLst>
          </p:cNvPr>
          <p:cNvSpPr/>
          <p:nvPr/>
        </p:nvSpPr>
        <p:spPr>
          <a:xfrm>
            <a:off x="1648010" y="2795051"/>
            <a:ext cx="5803153" cy="263562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Calibri" panose="020F0502020204030204"/>
                <a:ea typeface="+mn-ea"/>
                <a:cs typeface="+mn-cs"/>
              </a:rPr>
              <a:t>Sanilac County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Calibri" panose="020F0502020204030204"/>
                <a:ea typeface="+mn-ea"/>
                <a:cs typeface="+mn-cs"/>
              </a:rPr>
              <a:t>3.2</a:t>
            </a:r>
          </a:p>
        </p:txBody>
      </p:sp>
    </p:spTree>
    <p:extLst>
      <p:ext uri="{BB962C8B-B14F-4D97-AF65-F5344CB8AC3E}">
        <p14:creationId xmlns:p14="http://schemas.microsoft.com/office/powerpoint/2010/main" val="29431530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DA7B6-4BA3-9836-29E9-16EB721C1A5F}"/>
              </a:ext>
            </a:extLst>
          </p:cNvPr>
          <p:cNvSpPr>
            <a:spLocks noGrp="1"/>
          </p:cNvSpPr>
          <p:nvPr>
            <p:ph type="title" idx="4294967295"/>
          </p:nvPr>
        </p:nvSpPr>
        <p:spPr>
          <a:xfrm>
            <a:off x="285490" y="452438"/>
            <a:ext cx="6951096" cy="946150"/>
          </a:xfrm>
        </p:spPr>
        <p:txBody>
          <a:bodyPr/>
          <a:lstStyle/>
          <a:p>
            <a:r>
              <a:rPr lang="en-US" sz="2400" dirty="0"/>
              <a:t>Community’s view of how well the local Healthcare and Human Service System Works</a:t>
            </a:r>
          </a:p>
        </p:txBody>
      </p:sp>
      <p:pic>
        <p:nvPicPr>
          <p:cNvPr id="5" name="Picture 4">
            <a:extLst>
              <a:ext uri="{FF2B5EF4-FFF2-40B4-BE49-F238E27FC236}">
                <a16:creationId xmlns:a16="http://schemas.microsoft.com/office/drawing/2014/main" id="{D814CDA9-B4C4-90FD-D745-09609C86B7B5}"/>
              </a:ext>
            </a:extLst>
          </p:cNvPr>
          <p:cNvPicPr>
            <a:picLocks noChangeAspect="1"/>
          </p:cNvPicPr>
          <p:nvPr/>
        </p:nvPicPr>
        <p:blipFill>
          <a:blip r:embed="rId2"/>
          <a:stretch>
            <a:fillRect/>
          </a:stretch>
        </p:blipFill>
        <p:spPr>
          <a:xfrm>
            <a:off x="395416" y="2057280"/>
            <a:ext cx="8488975" cy="3441477"/>
          </a:xfrm>
          <a:prstGeom prst="rect">
            <a:avLst/>
          </a:prstGeom>
        </p:spPr>
      </p:pic>
    </p:spTree>
    <p:extLst>
      <p:ext uri="{BB962C8B-B14F-4D97-AF65-F5344CB8AC3E}">
        <p14:creationId xmlns:p14="http://schemas.microsoft.com/office/powerpoint/2010/main" val="13364198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C1B00C-A176-C4DE-D298-ACE24F2E9CEE}"/>
              </a:ext>
            </a:extLst>
          </p:cNvPr>
          <p:cNvSpPr txBox="1"/>
          <p:nvPr/>
        </p:nvSpPr>
        <p:spPr>
          <a:xfrm>
            <a:off x="148952" y="131166"/>
            <a:ext cx="8028097"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2"/>
                </a:solidFill>
                <a:effectLst/>
                <a:uLnTx/>
                <a:uFillTx/>
                <a:latin typeface="Century Gothic" panose="020B0502020202020204"/>
                <a:ea typeface="+mn-ea"/>
                <a:cs typeface="+mn-cs"/>
              </a:rPr>
              <a:t>Community Survey- Healthcare &amp; Human Service System Strengths and Weakness 2021 vs 2024</a:t>
            </a:r>
          </a:p>
        </p:txBody>
      </p:sp>
      <p:pic>
        <p:nvPicPr>
          <p:cNvPr id="2" name="Picture 1">
            <a:extLst>
              <a:ext uri="{FF2B5EF4-FFF2-40B4-BE49-F238E27FC236}">
                <a16:creationId xmlns:a16="http://schemas.microsoft.com/office/drawing/2014/main" id="{0D0E38D3-4D38-DC4C-51F0-EFA2D066910E}"/>
              </a:ext>
            </a:extLst>
          </p:cNvPr>
          <p:cNvPicPr>
            <a:picLocks noChangeAspect="1"/>
          </p:cNvPicPr>
          <p:nvPr/>
        </p:nvPicPr>
        <p:blipFill>
          <a:blip r:embed="rId2"/>
          <a:stretch>
            <a:fillRect/>
          </a:stretch>
        </p:blipFill>
        <p:spPr>
          <a:xfrm>
            <a:off x="203886" y="992796"/>
            <a:ext cx="8736227" cy="5734038"/>
          </a:xfrm>
          <a:prstGeom prst="rect">
            <a:avLst/>
          </a:prstGeom>
        </p:spPr>
      </p:pic>
    </p:spTree>
    <p:extLst>
      <p:ext uri="{BB962C8B-B14F-4D97-AF65-F5344CB8AC3E}">
        <p14:creationId xmlns:p14="http://schemas.microsoft.com/office/powerpoint/2010/main" val="3509961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5" name="Picture 14">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7" name="Oval 16">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9" name="Picture 18">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21" name="Picture 20">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23" name="Rectangle 22">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idx="4294967295"/>
          </p:nvPr>
        </p:nvSpPr>
        <p:spPr>
          <a:xfrm>
            <a:off x="883901" y="816976"/>
            <a:ext cx="3298371" cy="1566448"/>
          </a:xfrm>
        </p:spPr>
        <p:txBody>
          <a:bodyPr vert="horz" lIns="91440" tIns="45720" rIns="91440" bIns="45720" rtlCol="0" anchor="b">
            <a:normAutofit/>
          </a:bodyPr>
          <a:lstStyle/>
          <a:p>
            <a:pPr defTabSz="457200"/>
            <a:r>
              <a:rPr lang="en-US" sz="4800" b="0" i="0" kern="1200" dirty="0">
                <a:solidFill>
                  <a:schemeClr val="tx2"/>
                </a:solidFill>
                <a:latin typeface="+mj-lt"/>
                <a:ea typeface="+mj-ea"/>
                <a:cs typeface="+mj-cs"/>
              </a:rPr>
              <a:t>Health Indicators</a:t>
            </a:r>
          </a:p>
        </p:txBody>
      </p:sp>
      <p:sp>
        <p:nvSpPr>
          <p:cNvPr id="4" name="Text Placeholder 3"/>
          <p:cNvSpPr>
            <a:spLocks noGrp="1"/>
          </p:cNvSpPr>
          <p:nvPr>
            <p:ph type="body" sz="half" idx="4294967295"/>
          </p:nvPr>
        </p:nvSpPr>
        <p:spPr>
          <a:xfrm>
            <a:off x="883901" y="2311987"/>
            <a:ext cx="3298371" cy="861420"/>
          </a:xfrm>
        </p:spPr>
        <p:txBody>
          <a:bodyPr vert="horz" lIns="91440" tIns="45720" rIns="91440" bIns="45720" rtlCol="0" anchor="t">
            <a:normAutofit/>
          </a:bodyPr>
          <a:lstStyle/>
          <a:p>
            <a:pPr marL="0" indent="0" defTabSz="457200">
              <a:buNone/>
            </a:pPr>
            <a:r>
              <a:rPr lang="en-US" cap="all" dirty="0">
                <a:solidFill>
                  <a:schemeClr val="bg2">
                    <a:lumMod val="40000"/>
                    <a:lumOff val="60000"/>
                  </a:schemeClr>
                </a:solidFill>
              </a:rPr>
              <a:t>Across the Life Cycle</a:t>
            </a:r>
          </a:p>
        </p:txBody>
      </p:sp>
      <p:graphicFrame>
        <p:nvGraphicFramePr>
          <p:cNvPr id="3" name="Diagram 2">
            <a:extLst>
              <a:ext uri="{FF2B5EF4-FFF2-40B4-BE49-F238E27FC236}">
                <a16:creationId xmlns:a16="http://schemas.microsoft.com/office/drawing/2014/main" id="{D5481247-F957-4923-98E4-1D594B5570EC}"/>
              </a:ext>
            </a:extLst>
          </p:cNvPr>
          <p:cNvGraphicFramePr/>
          <p:nvPr>
            <p:extLst>
              <p:ext uri="{D42A27DB-BD31-4B8C-83A1-F6EECF244321}">
                <p14:modId xmlns:p14="http://schemas.microsoft.com/office/powerpoint/2010/main" val="2102808223"/>
              </p:ext>
            </p:extLst>
          </p:nvPr>
        </p:nvGraphicFramePr>
        <p:xfrm>
          <a:off x="711643" y="2131646"/>
          <a:ext cx="8058882"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9723238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D0647-DDBF-D34F-4CB8-D27674135E4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8EFA03D-D6A9-48A2-FE91-8932F6DE589B}"/>
              </a:ext>
            </a:extLst>
          </p:cNvPr>
          <p:cNvSpPr txBox="1"/>
          <p:nvPr/>
        </p:nvSpPr>
        <p:spPr>
          <a:xfrm>
            <a:off x="481105" y="672690"/>
            <a:ext cx="8376023" cy="101566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Do you need a health service or specialist regularly (weekly, monthly) that is not currently offered by your local hospital?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(Yes, No)</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Rounded Corners 4">
            <a:extLst>
              <a:ext uri="{FF2B5EF4-FFF2-40B4-BE49-F238E27FC236}">
                <a16:creationId xmlns:a16="http://schemas.microsoft.com/office/drawing/2014/main" id="{C39819BE-BE62-5137-DE1C-36428629E457}"/>
              </a:ext>
            </a:extLst>
          </p:cNvPr>
          <p:cNvSpPr/>
          <p:nvPr/>
        </p:nvSpPr>
        <p:spPr>
          <a:xfrm>
            <a:off x="1546410" y="2229224"/>
            <a:ext cx="5803153" cy="263562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Calibri" panose="020F0502020204030204"/>
                <a:ea typeface="+mn-ea"/>
                <a:cs typeface="+mn-cs"/>
              </a:rPr>
              <a:t>Sanilac- 22.56%</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Calibri" panose="020F0502020204030204"/>
                <a:ea typeface="+mn-ea"/>
                <a:cs typeface="+mn-cs"/>
              </a:rPr>
              <a:t>Region- 20.22%</a:t>
            </a:r>
          </a:p>
        </p:txBody>
      </p:sp>
    </p:spTree>
    <p:extLst>
      <p:ext uri="{BB962C8B-B14F-4D97-AF65-F5344CB8AC3E}">
        <p14:creationId xmlns:p14="http://schemas.microsoft.com/office/powerpoint/2010/main" val="24742513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A69B94A-ADFF-EB92-DB2A-E45D4D4396C0}"/>
              </a:ext>
            </a:extLst>
          </p:cNvPr>
          <p:cNvSpPr txBox="1"/>
          <p:nvPr/>
        </p:nvSpPr>
        <p:spPr>
          <a:xfrm>
            <a:off x="303075" y="106342"/>
            <a:ext cx="7852049" cy="830997"/>
          </a:xfrm>
          <a:prstGeom prst="rect">
            <a:avLst/>
          </a:prstGeom>
          <a:noFill/>
        </p:spPr>
        <p:txBody>
          <a:bodyPr wrap="square">
            <a:spAutoFit/>
          </a:bodyPr>
          <a:lstStyle/>
          <a:p>
            <a:r>
              <a:rPr lang="en-US" sz="2400" dirty="0">
                <a:solidFill>
                  <a:schemeClr val="tx2"/>
                </a:solidFill>
              </a:rPr>
              <a:t>Community Survey- Strengths and Weaknesses of Service System and Providers</a:t>
            </a:r>
          </a:p>
        </p:txBody>
      </p:sp>
      <p:sp>
        <p:nvSpPr>
          <p:cNvPr id="6" name="TextBox 5">
            <a:extLst>
              <a:ext uri="{FF2B5EF4-FFF2-40B4-BE49-F238E27FC236}">
                <a16:creationId xmlns:a16="http://schemas.microsoft.com/office/drawing/2014/main" id="{A1A24650-2532-AA67-23C1-099D5A8ECEAB}"/>
              </a:ext>
            </a:extLst>
          </p:cNvPr>
          <p:cNvSpPr txBox="1"/>
          <p:nvPr/>
        </p:nvSpPr>
        <p:spPr>
          <a:xfrm>
            <a:off x="399994" y="876289"/>
            <a:ext cx="7928908"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2"/>
                </a:solidFill>
                <a:effectLst/>
                <a:uLnTx/>
                <a:uFillTx/>
                <a:latin typeface="Century Gothic" panose="020B0502020202020204"/>
                <a:ea typeface="+mn-ea"/>
                <a:cs typeface="+mn-cs"/>
              </a:rPr>
              <a:t>Top 3 Sources of Health Information in Sanilac County:</a:t>
            </a:r>
          </a:p>
          <a:p>
            <a:pPr lvl="0">
              <a:defRPr/>
            </a:pPr>
            <a:r>
              <a:rPr kumimoji="0" lang="en-US" sz="1800" b="1" i="0" u="none" strike="noStrike" kern="1200" cap="none" spc="0" normalizeH="0" baseline="0" noProof="0" dirty="0">
                <a:ln>
                  <a:noFill/>
                </a:ln>
                <a:solidFill>
                  <a:schemeClr val="tx2"/>
                </a:solidFill>
                <a:effectLst/>
                <a:uLnTx/>
                <a:uFillTx/>
                <a:latin typeface="Century Gothic" panose="020B0502020202020204"/>
                <a:ea typeface="+mn-ea"/>
                <a:cs typeface="+mn-cs"/>
              </a:rPr>
              <a:t>PCP (89%); Web Searches (40%);</a:t>
            </a:r>
            <a:r>
              <a:rPr lang="en-US" b="1" dirty="0">
                <a:solidFill>
                  <a:schemeClr val="tx2"/>
                </a:solidFill>
              </a:rPr>
              <a:t> Other Healthcare Provider (37%)</a:t>
            </a:r>
          </a:p>
        </p:txBody>
      </p:sp>
      <p:pic>
        <p:nvPicPr>
          <p:cNvPr id="3" name="Picture 2">
            <a:extLst>
              <a:ext uri="{FF2B5EF4-FFF2-40B4-BE49-F238E27FC236}">
                <a16:creationId xmlns:a16="http://schemas.microsoft.com/office/drawing/2014/main" id="{62F24552-53D8-64F0-C774-6ECE25D962B7}"/>
              </a:ext>
            </a:extLst>
          </p:cNvPr>
          <p:cNvPicPr>
            <a:picLocks noChangeAspect="1"/>
          </p:cNvPicPr>
          <p:nvPr/>
        </p:nvPicPr>
        <p:blipFill>
          <a:blip r:embed="rId2"/>
          <a:stretch>
            <a:fillRect/>
          </a:stretch>
        </p:blipFill>
        <p:spPr>
          <a:xfrm>
            <a:off x="0" y="1707286"/>
            <a:ext cx="9144000" cy="4361069"/>
          </a:xfrm>
          <a:prstGeom prst="rect">
            <a:avLst/>
          </a:prstGeom>
        </p:spPr>
      </p:pic>
    </p:spTree>
    <p:extLst>
      <p:ext uri="{BB962C8B-B14F-4D97-AF65-F5344CB8AC3E}">
        <p14:creationId xmlns:p14="http://schemas.microsoft.com/office/powerpoint/2010/main" val="7683574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C29427-3126-775A-A9AC-3F3E72A70F77}"/>
              </a:ext>
            </a:extLst>
          </p:cNvPr>
          <p:cNvPicPr>
            <a:picLocks noChangeAspect="1"/>
          </p:cNvPicPr>
          <p:nvPr/>
        </p:nvPicPr>
        <p:blipFill>
          <a:blip r:embed="rId2"/>
          <a:stretch>
            <a:fillRect/>
          </a:stretch>
        </p:blipFill>
        <p:spPr>
          <a:xfrm>
            <a:off x="825130" y="191743"/>
            <a:ext cx="6950042" cy="3237257"/>
          </a:xfrm>
          <a:prstGeom prst="rect">
            <a:avLst/>
          </a:prstGeom>
        </p:spPr>
      </p:pic>
      <p:pic>
        <p:nvPicPr>
          <p:cNvPr id="7" name="Picture 6">
            <a:extLst>
              <a:ext uri="{FF2B5EF4-FFF2-40B4-BE49-F238E27FC236}">
                <a16:creationId xmlns:a16="http://schemas.microsoft.com/office/drawing/2014/main" id="{82459864-1EC5-0770-12E1-1626B0FFCB8F}"/>
              </a:ext>
            </a:extLst>
          </p:cNvPr>
          <p:cNvPicPr>
            <a:picLocks noChangeAspect="1"/>
          </p:cNvPicPr>
          <p:nvPr/>
        </p:nvPicPr>
        <p:blipFill>
          <a:blip r:embed="rId3"/>
          <a:stretch>
            <a:fillRect/>
          </a:stretch>
        </p:blipFill>
        <p:spPr>
          <a:xfrm>
            <a:off x="1257617" y="3429000"/>
            <a:ext cx="6950042" cy="3237257"/>
          </a:xfrm>
          <a:prstGeom prst="rect">
            <a:avLst/>
          </a:prstGeom>
        </p:spPr>
      </p:pic>
    </p:spTree>
    <p:extLst>
      <p:ext uri="{BB962C8B-B14F-4D97-AF65-F5344CB8AC3E}">
        <p14:creationId xmlns:p14="http://schemas.microsoft.com/office/powerpoint/2010/main" val="24985187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a:t>
            </a:r>
          </a:p>
        </p:txBody>
      </p:sp>
      <p:sp>
        <p:nvSpPr>
          <p:cNvPr id="3" name="Content Placeholder 2"/>
          <p:cNvSpPr>
            <a:spLocks noGrp="1"/>
          </p:cNvSpPr>
          <p:nvPr>
            <p:ph idx="1"/>
          </p:nvPr>
        </p:nvSpPr>
        <p:spPr>
          <a:xfrm>
            <a:off x="577124" y="1505415"/>
            <a:ext cx="7989752" cy="4560971"/>
          </a:xfrm>
        </p:spPr>
        <p:txBody>
          <a:bodyPr>
            <a:normAutofit lnSpcReduction="10000"/>
          </a:bodyPr>
          <a:lstStyle/>
          <a:p>
            <a:r>
              <a:rPr lang="en-US" sz="2400" dirty="0"/>
              <a:t>Discussion of Data</a:t>
            </a:r>
          </a:p>
          <a:p>
            <a:r>
              <a:rPr lang="en-US" sz="2400" dirty="0"/>
              <a:t>Review existing priorities and implementation plan</a:t>
            </a:r>
          </a:p>
          <a:p>
            <a:r>
              <a:rPr lang="en-US" sz="2400" dirty="0"/>
              <a:t>Identification of priorities</a:t>
            </a:r>
          </a:p>
          <a:p>
            <a:r>
              <a:rPr lang="en-US" sz="2400" dirty="0"/>
              <a:t>Assess resources already addressing priorities</a:t>
            </a:r>
          </a:p>
          <a:p>
            <a:r>
              <a:rPr lang="en-US" sz="2400" dirty="0"/>
              <a:t>Community Feedback</a:t>
            </a:r>
          </a:p>
          <a:p>
            <a:r>
              <a:rPr lang="en-US" sz="2400" dirty="0"/>
              <a:t>Finalize implementation plan</a:t>
            </a:r>
          </a:p>
          <a:p>
            <a:r>
              <a:rPr lang="en-US" sz="2400" dirty="0"/>
              <a:t>Write reports</a:t>
            </a:r>
          </a:p>
          <a:p>
            <a:r>
              <a:rPr lang="en-US" sz="2400" dirty="0"/>
              <a:t>Reports and more information at </a:t>
            </a:r>
            <a:r>
              <a:rPr lang="en-US" sz="2400" dirty="0">
                <a:hlinkClick r:id="rId2"/>
              </a:rPr>
              <a:t>www.thumbhealth.org</a:t>
            </a:r>
            <a:r>
              <a:rPr lang="en-US" sz="2400" dirty="0"/>
              <a:t> or contact Kay Balcer, TCHP Director at </a:t>
            </a:r>
            <a:r>
              <a:rPr lang="en-US" sz="2400" dirty="0">
                <a:hlinkClick r:id="rId3"/>
              </a:rPr>
              <a:t>balcer@thumbhealth.org</a:t>
            </a:r>
            <a:r>
              <a:rPr lang="en-US" sz="2400" dirty="0"/>
              <a:t> </a:t>
            </a:r>
          </a:p>
          <a:p>
            <a:endParaRPr lang="en-US" sz="2400" dirty="0"/>
          </a:p>
          <a:p>
            <a:endParaRPr lang="en-US" dirty="0"/>
          </a:p>
        </p:txBody>
      </p:sp>
    </p:spTree>
    <p:extLst>
      <p:ext uri="{BB962C8B-B14F-4D97-AF65-F5344CB8AC3E}">
        <p14:creationId xmlns:p14="http://schemas.microsoft.com/office/powerpoint/2010/main" val="160468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6A81905-F480-46A4-BC10-215D24EA1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22" name="Freeform 8">
            <a:extLst>
              <a:ext uri="{FF2B5EF4-FFF2-40B4-BE49-F238E27FC236}">
                <a16:creationId xmlns:a16="http://schemas.microsoft.com/office/drawing/2014/main" id="{36FD4D9D-3784-41E8-8405-A42B72F5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101769"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dirty="0"/>
          </a:p>
        </p:txBody>
      </p:sp>
      <p:sp useBgFill="1">
        <p:nvSpPr>
          <p:cNvPr id="24" name="Freeform: Shape 23">
            <a:extLst>
              <a:ext uri="{FF2B5EF4-FFF2-40B4-BE49-F238E27FC236}">
                <a16:creationId xmlns:a16="http://schemas.microsoft.com/office/drawing/2014/main" id="{09811DF6-66E4-43D5-B564-3151796531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361473" cy="6858000"/>
          </a:xfrm>
          <a:custGeom>
            <a:avLst/>
            <a:gdLst>
              <a:gd name="connsiteX0" fmla="*/ 3137249 w 4481964"/>
              <a:gd name="connsiteY0" fmla="*/ 0 h 6858000"/>
              <a:gd name="connsiteX1" fmla="*/ 4480787 w 4481964"/>
              <a:gd name="connsiteY1" fmla="*/ 0 h 6858000"/>
              <a:gd name="connsiteX2" fmla="*/ 4455742 w 4481964"/>
              <a:gd name="connsiteY2" fmla="*/ 155676 h 6858000"/>
              <a:gd name="connsiteX3" fmla="*/ 4431873 w 4481964"/>
              <a:gd name="connsiteY3" fmla="*/ 310667 h 6858000"/>
              <a:gd name="connsiteX4" fmla="*/ 4408509 w 4481964"/>
              <a:gd name="connsiteY4" fmla="*/ 466344 h 6858000"/>
              <a:gd name="connsiteX5" fmla="*/ 4388506 w 4481964"/>
              <a:gd name="connsiteY5" fmla="*/ 622706 h 6858000"/>
              <a:gd name="connsiteX6" fmla="*/ 4368335 w 4481964"/>
              <a:gd name="connsiteY6" fmla="*/ 778383 h 6858000"/>
              <a:gd name="connsiteX7" fmla="*/ 4349509 w 4481964"/>
              <a:gd name="connsiteY7" fmla="*/ 934745 h 6858000"/>
              <a:gd name="connsiteX8" fmla="*/ 4333373 w 4481964"/>
              <a:gd name="connsiteY8" fmla="*/ 1089050 h 6858000"/>
              <a:gd name="connsiteX9" fmla="*/ 4318077 w 4481964"/>
              <a:gd name="connsiteY9" fmla="*/ 1245413 h 6858000"/>
              <a:gd name="connsiteX10" fmla="*/ 4304125 w 4481964"/>
              <a:gd name="connsiteY10" fmla="*/ 1401089 h 6858000"/>
              <a:gd name="connsiteX11" fmla="*/ 4292023 w 4481964"/>
              <a:gd name="connsiteY11" fmla="*/ 1554023 h 6858000"/>
              <a:gd name="connsiteX12" fmla="*/ 4279920 w 4481964"/>
              <a:gd name="connsiteY12" fmla="*/ 1709013 h 6858000"/>
              <a:gd name="connsiteX13" fmla="*/ 4269835 w 4481964"/>
              <a:gd name="connsiteY13" fmla="*/ 1861947 h 6858000"/>
              <a:gd name="connsiteX14" fmla="*/ 4261935 w 4481964"/>
              <a:gd name="connsiteY14" fmla="*/ 2014880 h 6858000"/>
              <a:gd name="connsiteX15" fmla="*/ 4253698 w 4481964"/>
              <a:gd name="connsiteY15" fmla="*/ 2167128 h 6858000"/>
              <a:gd name="connsiteX16" fmla="*/ 4246807 w 4481964"/>
              <a:gd name="connsiteY16" fmla="*/ 2318004 h 6858000"/>
              <a:gd name="connsiteX17" fmla="*/ 4241932 w 4481964"/>
              <a:gd name="connsiteY17" fmla="*/ 2467508 h 6858000"/>
              <a:gd name="connsiteX18" fmla="*/ 4237730 w 4481964"/>
              <a:gd name="connsiteY18" fmla="*/ 2617013 h 6858000"/>
              <a:gd name="connsiteX19" fmla="*/ 4233696 w 4481964"/>
              <a:gd name="connsiteY19" fmla="*/ 2765145 h 6858000"/>
              <a:gd name="connsiteX20" fmla="*/ 4231847 w 4481964"/>
              <a:gd name="connsiteY20" fmla="*/ 2911221 h 6858000"/>
              <a:gd name="connsiteX21" fmla="*/ 4229830 w 4481964"/>
              <a:gd name="connsiteY21" fmla="*/ 3057296 h 6858000"/>
              <a:gd name="connsiteX22" fmla="*/ 4228821 w 4481964"/>
              <a:gd name="connsiteY22" fmla="*/ 3201314 h 6858000"/>
              <a:gd name="connsiteX23" fmla="*/ 4229830 w 4481964"/>
              <a:gd name="connsiteY23" fmla="*/ 3343960 h 6858000"/>
              <a:gd name="connsiteX24" fmla="*/ 4229830 w 4481964"/>
              <a:gd name="connsiteY24" fmla="*/ 3485235 h 6858000"/>
              <a:gd name="connsiteX25" fmla="*/ 4231847 w 4481964"/>
              <a:gd name="connsiteY25" fmla="*/ 3625138 h 6858000"/>
              <a:gd name="connsiteX26" fmla="*/ 4234872 w 4481964"/>
              <a:gd name="connsiteY26" fmla="*/ 3762298 h 6858000"/>
              <a:gd name="connsiteX27" fmla="*/ 4237730 w 4481964"/>
              <a:gd name="connsiteY27" fmla="*/ 3898087 h 6858000"/>
              <a:gd name="connsiteX28" fmla="*/ 4240924 w 4481964"/>
              <a:gd name="connsiteY28" fmla="*/ 4031132 h 6858000"/>
              <a:gd name="connsiteX29" fmla="*/ 4245798 w 4481964"/>
              <a:gd name="connsiteY29" fmla="*/ 4163491 h 6858000"/>
              <a:gd name="connsiteX30" fmla="*/ 4251009 w 4481964"/>
              <a:gd name="connsiteY30" fmla="*/ 4293793 h 6858000"/>
              <a:gd name="connsiteX31" fmla="*/ 4255715 w 4481964"/>
              <a:gd name="connsiteY31" fmla="*/ 4421352 h 6858000"/>
              <a:gd name="connsiteX32" fmla="*/ 4268995 w 4481964"/>
              <a:gd name="connsiteY32" fmla="*/ 4670298 h 6858000"/>
              <a:gd name="connsiteX33" fmla="*/ 4283114 w 4481964"/>
              <a:gd name="connsiteY33" fmla="*/ 4908956 h 6858000"/>
              <a:gd name="connsiteX34" fmla="*/ 4297906 w 4481964"/>
              <a:gd name="connsiteY34" fmla="*/ 5138013 h 6858000"/>
              <a:gd name="connsiteX35" fmla="*/ 4314211 w 4481964"/>
              <a:gd name="connsiteY35" fmla="*/ 5354726 h 6858000"/>
              <a:gd name="connsiteX36" fmla="*/ 4331188 w 4481964"/>
              <a:gd name="connsiteY36" fmla="*/ 5561838 h 6858000"/>
              <a:gd name="connsiteX37" fmla="*/ 4349509 w 4481964"/>
              <a:gd name="connsiteY37" fmla="*/ 5753862 h 6858000"/>
              <a:gd name="connsiteX38" fmla="*/ 4367495 w 4481964"/>
              <a:gd name="connsiteY38" fmla="*/ 5934227 h 6858000"/>
              <a:gd name="connsiteX39" fmla="*/ 4385480 w 4481964"/>
              <a:gd name="connsiteY39" fmla="*/ 6100191 h 6858000"/>
              <a:gd name="connsiteX40" fmla="*/ 4402457 w 4481964"/>
              <a:gd name="connsiteY40" fmla="*/ 6252438 h 6858000"/>
              <a:gd name="connsiteX41" fmla="*/ 4418594 w 4481964"/>
              <a:gd name="connsiteY41" fmla="*/ 6387541 h 6858000"/>
              <a:gd name="connsiteX42" fmla="*/ 4433890 w 4481964"/>
              <a:gd name="connsiteY42" fmla="*/ 6509613 h 6858000"/>
              <a:gd name="connsiteX43" fmla="*/ 4446665 w 4481964"/>
              <a:gd name="connsiteY43" fmla="*/ 6612483 h 6858000"/>
              <a:gd name="connsiteX44" fmla="*/ 4458767 w 4481964"/>
              <a:gd name="connsiteY44" fmla="*/ 6698894 h 6858000"/>
              <a:gd name="connsiteX45" fmla="*/ 4476081 w 4481964"/>
              <a:gd name="connsiteY45" fmla="*/ 6817538 h 6858000"/>
              <a:gd name="connsiteX46" fmla="*/ 4481964 w 4481964"/>
              <a:gd name="connsiteY46" fmla="*/ 6858000 h 6858000"/>
              <a:gd name="connsiteX47" fmla="*/ 3577807 w 4481964"/>
              <a:gd name="connsiteY47" fmla="*/ 6858000 h 6858000"/>
              <a:gd name="connsiteX48" fmla="*/ 3577807 w 4481964"/>
              <a:gd name="connsiteY48" fmla="*/ 6858000 h 6858000"/>
              <a:gd name="connsiteX49" fmla="*/ 0 w 4481964"/>
              <a:gd name="connsiteY49" fmla="*/ 6858000 h 6858000"/>
              <a:gd name="connsiteX50" fmla="*/ 0 w 4481964"/>
              <a:gd name="connsiteY50" fmla="*/ 0 h 6858000"/>
              <a:gd name="connsiteX51" fmla="*/ 3137249 w 448196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481964" h="6858000">
                <a:moveTo>
                  <a:pt x="3137249" y="0"/>
                </a:move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3577807" y="6858000"/>
                </a:lnTo>
                <a:lnTo>
                  <a:pt x="0" y="6858000"/>
                </a:lnTo>
                <a:lnTo>
                  <a:pt x="0" y="0"/>
                </a:lnTo>
                <a:lnTo>
                  <a:pt x="313724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Rectangle 25">
            <a:extLst>
              <a:ext uri="{FF2B5EF4-FFF2-40B4-BE49-F238E27FC236}">
                <a16:creationId xmlns:a16="http://schemas.microsoft.com/office/drawing/2014/main" id="{60817A52-B891-4228-A61E-0C0A57632D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8" name="Graphic 5" descr="Bar chart">
            <a:extLst>
              <a:ext uri="{FF2B5EF4-FFF2-40B4-BE49-F238E27FC236}">
                <a16:creationId xmlns:a16="http://schemas.microsoft.com/office/drawing/2014/main" id="{FA413E9F-3CE2-4828-A768-405CD00F649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5136" y="224425"/>
            <a:ext cx="2202627" cy="2202627"/>
          </a:xfrm>
          <a:prstGeom prst="rect">
            <a:avLst/>
          </a:prstGeom>
          <a:effectLst/>
        </p:spPr>
      </p:pic>
      <p:graphicFrame>
        <p:nvGraphicFramePr>
          <p:cNvPr id="4" name="Table 3">
            <a:extLst>
              <a:ext uri="{FF2B5EF4-FFF2-40B4-BE49-F238E27FC236}">
                <a16:creationId xmlns:a16="http://schemas.microsoft.com/office/drawing/2014/main" id="{239DDBE5-5B8B-405C-80C3-794B5DCC430C}"/>
              </a:ext>
            </a:extLst>
          </p:cNvPr>
          <p:cNvGraphicFramePr>
            <a:graphicFrameLocks noGrp="1"/>
          </p:cNvGraphicFramePr>
          <p:nvPr>
            <p:extLst>
              <p:ext uri="{D42A27DB-BD31-4B8C-83A1-F6EECF244321}">
                <p14:modId xmlns:p14="http://schemas.microsoft.com/office/powerpoint/2010/main" val="3317094279"/>
              </p:ext>
            </p:extLst>
          </p:nvPr>
        </p:nvGraphicFramePr>
        <p:xfrm>
          <a:off x="3638804" y="680968"/>
          <a:ext cx="5107223" cy="5604527"/>
        </p:xfrm>
        <a:graphic>
          <a:graphicData uri="http://schemas.openxmlformats.org/drawingml/2006/table">
            <a:tbl>
              <a:tblPr firstRow="1" firstCol="1" bandRow="1"/>
              <a:tblGrid>
                <a:gridCol w="2553365">
                  <a:extLst>
                    <a:ext uri="{9D8B030D-6E8A-4147-A177-3AD203B41FA5}">
                      <a16:colId xmlns:a16="http://schemas.microsoft.com/office/drawing/2014/main" val="2062771317"/>
                    </a:ext>
                  </a:extLst>
                </a:gridCol>
                <a:gridCol w="2553858">
                  <a:extLst>
                    <a:ext uri="{9D8B030D-6E8A-4147-A177-3AD203B41FA5}">
                      <a16:colId xmlns:a16="http://schemas.microsoft.com/office/drawing/2014/main" val="1151123773"/>
                    </a:ext>
                  </a:extLst>
                </a:gridCol>
              </a:tblGrid>
              <a:tr h="483903">
                <a:tc>
                  <a:txBody>
                    <a:bodyPr/>
                    <a:lstStyle/>
                    <a:p>
                      <a:pPr marL="0" marR="0">
                        <a:lnSpc>
                          <a:spcPct val="107000"/>
                        </a:lnSpc>
                        <a:spcBef>
                          <a:spcPts val="0"/>
                        </a:spcBef>
                        <a:spcAft>
                          <a:spcPts val="0"/>
                        </a:spcAft>
                      </a:pPr>
                      <a:r>
                        <a:rPr lang="en-US" sz="16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What stands out to you as positive indicators?</a:t>
                      </a:r>
                    </a:p>
                    <a:p>
                      <a:pPr marL="0" marR="0">
                        <a:lnSpc>
                          <a:spcPct val="107000"/>
                        </a:lnSpc>
                        <a:spcBef>
                          <a:spcPts val="0"/>
                        </a:spcBef>
                        <a:spcAft>
                          <a:spcPts val="0"/>
                        </a:spcAft>
                      </a:pPr>
                      <a:r>
                        <a:rPr lang="en-US" sz="16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2589" marR="62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0" marR="0">
                        <a:lnSpc>
                          <a:spcPct val="107000"/>
                        </a:lnSpc>
                        <a:spcBef>
                          <a:spcPts val="0"/>
                        </a:spcBef>
                        <a:spcAft>
                          <a:spcPts val="0"/>
                        </a:spcAft>
                      </a:pPr>
                      <a:r>
                        <a:rPr lang="en-US" sz="16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What stands out to you as a concern or negative indicator?</a:t>
                      </a:r>
                    </a:p>
                    <a:p>
                      <a:pPr marL="0" marR="0">
                        <a:lnSpc>
                          <a:spcPct val="107000"/>
                        </a:lnSpc>
                        <a:spcBef>
                          <a:spcPts val="0"/>
                        </a:spcBef>
                        <a:spcAft>
                          <a:spcPts val="0"/>
                        </a:spcAft>
                      </a:pPr>
                      <a:r>
                        <a:rPr lang="en-US" sz="16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2589" marR="62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238716847"/>
                  </a:ext>
                </a:extLst>
              </a:tr>
              <a:tr h="1710104">
                <a:tc>
                  <a:txBody>
                    <a:bodyPr/>
                    <a:lstStyle/>
                    <a:p>
                      <a:pPr marL="0" marR="0">
                        <a:lnSpc>
                          <a:spcPct val="107000"/>
                        </a:lnSpc>
                        <a:spcBef>
                          <a:spcPts val="0"/>
                        </a:spcBef>
                        <a:spcAft>
                          <a:spcPts val="0"/>
                        </a:spcAft>
                      </a:pPr>
                      <a:r>
                        <a:rPr lang="en-US" sz="16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2589" marR="62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tc>
                  <a:txBody>
                    <a:bodyPr/>
                    <a:lstStyle/>
                    <a:p>
                      <a:pPr marL="0" marR="0">
                        <a:lnSpc>
                          <a:spcPct val="107000"/>
                        </a:lnSpc>
                        <a:spcBef>
                          <a:spcPts val="0"/>
                        </a:spcBef>
                        <a:spcAft>
                          <a:spcPts val="0"/>
                        </a:spcAft>
                      </a:pPr>
                      <a:r>
                        <a:rPr lang="en-US" sz="16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2589" marR="62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extLst>
                  <a:ext uri="{0D108BD9-81ED-4DB2-BD59-A6C34878D82A}">
                    <a16:rowId xmlns:a16="http://schemas.microsoft.com/office/drawing/2014/main" val="222438866"/>
                  </a:ext>
                </a:extLst>
              </a:tr>
              <a:tr h="505346">
                <a:tc>
                  <a:txBody>
                    <a:bodyPr/>
                    <a:lstStyle/>
                    <a:p>
                      <a:pPr marL="0" marR="0">
                        <a:lnSpc>
                          <a:spcPct val="107000"/>
                        </a:lnSpc>
                        <a:spcBef>
                          <a:spcPts val="0"/>
                        </a:spcBef>
                        <a:spcAft>
                          <a:spcPts val="0"/>
                        </a:spcAft>
                      </a:pPr>
                      <a:r>
                        <a:rPr lang="en-US" sz="14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Thinking about the needs that overlap all four counties and county trends and comparisons, what issues rise to the top for your organization? </a:t>
                      </a:r>
                    </a:p>
                  </a:txBody>
                  <a:tcPr marL="62589" marR="62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0" marR="0">
                        <a:lnSpc>
                          <a:spcPct val="107000"/>
                        </a:lnSpc>
                        <a:spcBef>
                          <a:spcPts val="0"/>
                        </a:spcBef>
                        <a:spcAft>
                          <a:spcPts val="0"/>
                        </a:spcAft>
                      </a:pPr>
                      <a:r>
                        <a:rPr lang="en-US" sz="16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Are there missing issues?</a:t>
                      </a:r>
                    </a:p>
                  </a:txBody>
                  <a:tcPr marL="62589" marR="62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3211232726"/>
                  </a:ext>
                </a:extLst>
              </a:tr>
              <a:tr h="1731041">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a:txBody>
                  <a:tcPr marL="62589" marR="62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a:txBody>
                  <a:tcPr marL="62589" marR="62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extLst>
                  <a:ext uri="{0D108BD9-81ED-4DB2-BD59-A6C34878D82A}">
                    <a16:rowId xmlns:a16="http://schemas.microsoft.com/office/drawing/2014/main" val="864882285"/>
                  </a:ext>
                </a:extLst>
              </a:tr>
            </a:tbl>
          </a:graphicData>
        </a:graphic>
      </p:graphicFrame>
      <p:sp>
        <p:nvSpPr>
          <p:cNvPr id="2" name="Title 1"/>
          <p:cNvSpPr>
            <a:spLocks noGrp="1"/>
          </p:cNvSpPr>
          <p:nvPr>
            <p:ph type="ctrTitle"/>
          </p:nvPr>
        </p:nvSpPr>
        <p:spPr>
          <a:xfrm>
            <a:off x="270826" y="2878812"/>
            <a:ext cx="2955533" cy="3329581"/>
          </a:xfrm>
        </p:spPr>
        <p:txBody>
          <a:bodyPr>
            <a:normAutofit fontScale="90000"/>
          </a:bodyPr>
          <a:lstStyle/>
          <a:p>
            <a:pPr>
              <a:lnSpc>
                <a:spcPct val="90000"/>
              </a:lnSpc>
            </a:pPr>
            <a:br>
              <a:rPr lang="en-US" sz="2300" dirty="0">
                <a:solidFill>
                  <a:srgbClr val="000000"/>
                </a:solidFill>
                <a:latin typeface="Arial" panose="020B0604020202020204" pitchFamily="34" charset="0"/>
                <a:cs typeface="Arial" panose="020B0604020202020204" pitchFamily="34" charset="0"/>
              </a:rPr>
            </a:br>
            <a:br>
              <a:rPr lang="en-US" sz="2300" dirty="0">
                <a:solidFill>
                  <a:srgbClr val="000000"/>
                </a:solidFill>
                <a:latin typeface="Arial" panose="020B0604020202020204" pitchFamily="34" charset="0"/>
                <a:cs typeface="Arial" panose="020B0604020202020204" pitchFamily="34" charset="0"/>
              </a:rPr>
            </a:br>
            <a:r>
              <a:rPr lang="en-US" sz="2400" dirty="0">
                <a:solidFill>
                  <a:srgbClr val="000000"/>
                </a:solidFill>
                <a:latin typeface="Arial" panose="020B0604020202020204" pitchFamily="34" charset="0"/>
                <a:cs typeface="Arial" panose="020B0604020202020204" pitchFamily="34" charset="0"/>
              </a:rPr>
              <a:t>Thinking about the needs that overlap all four counties and county trends and comparisons, what issues rise to the top for your organization? Are there missing issues?</a:t>
            </a:r>
            <a:br>
              <a:rPr lang="en-US" sz="2300" dirty="0">
                <a:solidFill>
                  <a:srgbClr val="000000"/>
                </a:solidFill>
                <a:latin typeface="Arial" panose="020B0604020202020204" pitchFamily="34" charset="0"/>
                <a:cs typeface="Arial" panose="020B0604020202020204" pitchFamily="34" charset="0"/>
              </a:rPr>
            </a:br>
            <a:br>
              <a:rPr lang="en-US" sz="2300" dirty="0">
                <a:solidFill>
                  <a:srgbClr val="000000"/>
                </a:solidFill>
                <a:latin typeface="Arial" panose="020B0604020202020204" pitchFamily="34" charset="0"/>
                <a:cs typeface="Arial" panose="020B0604020202020204" pitchFamily="34" charset="0"/>
              </a:rPr>
            </a:br>
            <a:r>
              <a:rPr lang="en-US" sz="2300" dirty="0">
                <a:solidFill>
                  <a:srgbClr val="000000"/>
                </a:solidFill>
                <a:latin typeface="Arial" panose="020B0604020202020204" pitchFamily="34" charset="0"/>
                <a:cs typeface="Arial" panose="020B0604020202020204" pitchFamily="34" charset="0"/>
              </a:rPr>
              <a:t>NOTES Page provided by your presenter.</a:t>
            </a:r>
          </a:p>
        </p:txBody>
      </p:sp>
    </p:spTree>
    <p:extLst>
      <p:ext uri="{BB962C8B-B14F-4D97-AF65-F5344CB8AC3E}">
        <p14:creationId xmlns:p14="http://schemas.microsoft.com/office/powerpoint/2010/main" val="2853376216"/>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t>The Target Population</a:t>
            </a:r>
            <a:br>
              <a:rPr lang="en-US" sz="2800" dirty="0"/>
            </a:br>
            <a:endParaRPr lang="en-US" sz="2800" dirty="0">
              <a:solidFill>
                <a:schemeClr val="tx1">
                  <a:lumMod val="40000"/>
                  <a:lumOff val="60000"/>
                </a:schemeClr>
              </a:solidFill>
            </a:endParaRPr>
          </a:p>
        </p:txBody>
      </p:sp>
      <p:sp>
        <p:nvSpPr>
          <p:cNvPr id="3" name="Content Placeholder 2">
            <a:extLst>
              <a:ext uri="{FF2B5EF4-FFF2-40B4-BE49-F238E27FC236}">
                <a16:creationId xmlns:a16="http://schemas.microsoft.com/office/drawing/2014/main" id="{2AF330B4-6EA7-4A22-81D5-6D8690D61468}"/>
              </a:ext>
            </a:extLst>
          </p:cNvPr>
          <p:cNvSpPr>
            <a:spLocks noGrp="1"/>
          </p:cNvSpPr>
          <p:nvPr>
            <p:ph idx="1"/>
          </p:nvPr>
        </p:nvSpPr>
        <p:spPr/>
        <p:txBody>
          <a:bodyPr>
            <a:normAutofit/>
          </a:bodyPr>
          <a:lstStyle/>
          <a:p>
            <a:r>
              <a:rPr lang="en-US" sz="2800" dirty="0">
                <a:solidFill>
                  <a:schemeClr val="tx1">
                    <a:lumMod val="40000"/>
                    <a:lumOff val="60000"/>
                  </a:schemeClr>
                </a:solidFill>
              </a:rPr>
              <a:t>Demographics</a:t>
            </a:r>
            <a:br>
              <a:rPr lang="en-US" sz="2800" dirty="0">
                <a:solidFill>
                  <a:schemeClr val="tx1">
                    <a:lumMod val="40000"/>
                    <a:lumOff val="60000"/>
                  </a:schemeClr>
                </a:solidFill>
              </a:rPr>
            </a:br>
            <a:endParaRPr lang="en-US" sz="2800" dirty="0">
              <a:solidFill>
                <a:schemeClr val="tx1">
                  <a:lumMod val="40000"/>
                  <a:lumOff val="60000"/>
                </a:schemeClr>
              </a:solidFill>
            </a:endParaRPr>
          </a:p>
          <a:p>
            <a:r>
              <a:rPr lang="en-US" sz="2800" dirty="0">
                <a:solidFill>
                  <a:schemeClr val="tx1">
                    <a:lumMod val="40000"/>
                    <a:lumOff val="60000"/>
                  </a:schemeClr>
                </a:solidFill>
              </a:rPr>
              <a:t>Social Determinants of Health</a:t>
            </a:r>
            <a:br>
              <a:rPr lang="en-US" sz="2800" dirty="0">
                <a:solidFill>
                  <a:schemeClr val="tx1">
                    <a:lumMod val="40000"/>
                    <a:lumOff val="60000"/>
                  </a:schemeClr>
                </a:solidFill>
              </a:rPr>
            </a:br>
            <a:endParaRPr lang="en-US" sz="2800" dirty="0">
              <a:solidFill>
                <a:schemeClr val="tx1">
                  <a:lumMod val="40000"/>
                  <a:lumOff val="60000"/>
                </a:schemeClr>
              </a:solidFill>
            </a:endParaRPr>
          </a:p>
          <a:p>
            <a:r>
              <a:rPr lang="en-US" sz="2800" dirty="0">
                <a:solidFill>
                  <a:schemeClr val="tx1">
                    <a:lumMod val="40000"/>
                    <a:lumOff val="60000"/>
                  </a:schemeClr>
                </a:solidFill>
              </a:rPr>
              <a:t>Quality of Life</a:t>
            </a:r>
            <a:endParaRPr lang="en-US" sz="2800" dirty="0"/>
          </a:p>
        </p:txBody>
      </p:sp>
    </p:spTree>
    <p:extLst>
      <p:ext uri="{BB962C8B-B14F-4D97-AF65-F5344CB8AC3E}">
        <p14:creationId xmlns:p14="http://schemas.microsoft.com/office/powerpoint/2010/main" val="2705076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D933A86C-A64A-43E4-90D4-12B9F352F411}"/>
              </a:ext>
            </a:extLst>
          </p:cNvPr>
          <p:cNvGraphicFramePr>
            <a:graphicFrameLocks noGrp="1"/>
          </p:cNvGraphicFramePr>
          <p:nvPr>
            <p:extLst>
              <p:ext uri="{D42A27DB-BD31-4B8C-83A1-F6EECF244321}">
                <p14:modId xmlns:p14="http://schemas.microsoft.com/office/powerpoint/2010/main" val="678924900"/>
              </p:ext>
            </p:extLst>
          </p:nvPr>
        </p:nvGraphicFramePr>
        <p:xfrm>
          <a:off x="485077" y="1749328"/>
          <a:ext cx="8173844" cy="4239487"/>
        </p:xfrm>
        <a:graphic>
          <a:graphicData uri="http://schemas.openxmlformats.org/drawingml/2006/table">
            <a:tbl>
              <a:tblPr>
                <a:tableStyleId>{5C22544A-7EE6-4342-B048-85BDC9FD1C3A}</a:tableStyleId>
              </a:tblPr>
              <a:tblGrid>
                <a:gridCol w="2813919">
                  <a:extLst>
                    <a:ext uri="{9D8B030D-6E8A-4147-A177-3AD203B41FA5}">
                      <a16:colId xmlns:a16="http://schemas.microsoft.com/office/drawing/2014/main" val="3672188137"/>
                    </a:ext>
                  </a:extLst>
                </a:gridCol>
                <a:gridCol w="1435289">
                  <a:extLst>
                    <a:ext uri="{9D8B030D-6E8A-4147-A177-3AD203B41FA5}">
                      <a16:colId xmlns:a16="http://schemas.microsoft.com/office/drawing/2014/main" val="1998628339"/>
                    </a:ext>
                  </a:extLst>
                </a:gridCol>
                <a:gridCol w="981159">
                  <a:extLst>
                    <a:ext uri="{9D8B030D-6E8A-4147-A177-3AD203B41FA5}">
                      <a16:colId xmlns:a16="http://schemas.microsoft.com/office/drawing/2014/main" val="1547658293"/>
                    </a:ext>
                  </a:extLst>
                </a:gridCol>
                <a:gridCol w="981159">
                  <a:extLst>
                    <a:ext uri="{9D8B030D-6E8A-4147-A177-3AD203B41FA5}">
                      <a16:colId xmlns:a16="http://schemas.microsoft.com/office/drawing/2014/main" val="1677988823"/>
                    </a:ext>
                  </a:extLst>
                </a:gridCol>
                <a:gridCol w="981159">
                  <a:extLst>
                    <a:ext uri="{9D8B030D-6E8A-4147-A177-3AD203B41FA5}">
                      <a16:colId xmlns:a16="http://schemas.microsoft.com/office/drawing/2014/main" val="1936699831"/>
                    </a:ext>
                  </a:extLst>
                </a:gridCol>
                <a:gridCol w="981159">
                  <a:extLst>
                    <a:ext uri="{9D8B030D-6E8A-4147-A177-3AD203B41FA5}">
                      <a16:colId xmlns:a16="http://schemas.microsoft.com/office/drawing/2014/main" val="423750963"/>
                    </a:ext>
                  </a:extLst>
                </a:gridCol>
              </a:tblGrid>
              <a:tr h="448055">
                <a:tc>
                  <a:txBody>
                    <a:bodyPr/>
                    <a:lstStyle/>
                    <a:p>
                      <a:pPr algn="l" fontAlgn="ctr"/>
                      <a:r>
                        <a:rPr lang="en-US" sz="2000" u="none" strike="noStrike" dirty="0">
                          <a:solidFill>
                            <a:srgbClr val="000000"/>
                          </a:solidFill>
                          <a:effectLst/>
                        </a:rPr>
                        <a:t>Demographics</a:t>
                      </a:r>
                      <a:endParaRPr lang="en-US" sz="2000" b="0" i="0" u="none" strike="noStrike" dirty="0">
                        <a:solidFill>
                          <a:srgbClr val="000000"/>
                        </a:solidFill>
                        <a:effectLst/>
                        <a:latin typeface="Arial" panose="020B0604020202020204" pitchFamily="34" charset="0"/>
                      </a:endParaRPr>
                    </a:p>
                  </a:txBody>
                  <a:tcPr anchor="ctr"/>
                </a:tc>
                <a:tc>
                  <a:txBody>
                    <a:bodyPr/>
                    <a:lstStyle/>
                    <a:p>
                      <a:pPr algn="ctr" fontAlgn="ctr"/>
                      <a:r>
                        <a:rPr lang="en-US" sz="1200" u="none" strike="noStrike" dirty="0">
                          <a:solidFill>
                            <a:srgbClr val="000000"/>
                          </a:solidFill>
                          <a:effectLst/>
                        </a:rPr>
                        <a:t>Michigan</a:t>
                      </a:r>
                      <a:endParaRPr lang="en-US" sz="1200" b="1" i="0" u="none" strike="noStrike" dirty="0">
                        <a:solidFill>
                          <a:srgbClr val="000000"/>
                        </a:solidFill>
                        <a:effectLst/>
                        <a:latin typeface="Arial" panose="020B0604020202020204" pitchFamily="34" charset="0"/>
                      </a:endParaRPr>
                    </a:p>
                  </a:txBody>
                  <a:tcPr marL="0" marR="0" marT="0" marB="0" anchor="ctr">
                    <a:solidFill>
                      <a:schemeClr val="accent4">
                        <a:lumMod val="40000"/>
                        <a:lumOff val="60000"/>
                      </a:schemeClr>
                    </a:solidFill>
                  </a:tcPr>
                </a:tc>
                <a:tc>
                  <a:txBody>
                    <a:bodyPr/>
                    <a:lstStyle/>
                    <a:p>
                      <a:pPr algn="ctr" fontAlgn="ctr"/>
                      <a:r>
                        <a:rPr lang="en-US" sz="1200" b="0" u="none" strike="noStrike" dirty="0">
                          <a:solidFill>
                            <a:srgbClr val="000000"/>
                          </a:solidFill>
                          <a:effectLst/>
                        </a:rPr>
                        <a:t>Huron</a:t>
                      </a:r>
                      <a:endParaRPr lang="en-US" sz="12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200" b="0" u="none" strike="noStrike" dirty="0">
                          <a:solidFill>
                            <a:srgbClr val="000000"/>
                          </a:solidFill>
                          <a:effectLst/>
                        </a:rPr>
                        <a:t>Lapeer </a:t>
                      </a:r>
                      <a:endParaRPr lang="en-US" sz="12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200" b="1" u="none" strike="noStrike" dirty="0">
                          <a:solidFill>
                            <a:srgbClr val="000000"/>
                          </a:solidFill>
                          <a:effectLst/>
                        </a:rPr>
                        <a:t>Sanilac </a:t>
                      </a:r>
                      <a:endParaRPr lang="en-US" sz="12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200" u="none" strike="noStrike" dirty="0">
                          <a:solidFill>
                            <a:srgbClr val="000000"/>
                          </a:solidFill>
                          <a:effectLst/>
                        </a:rPr>
                        <a:t>Tuscola </a:t>
                      </a:r>
                      <a:endParaRPr lang="en-US" sz="1200" b="1"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312756301"/>
                  </a:ext>
                </a:extLst>
              </a:tr>
              <a:tr h="340522">
                <a:tc>
                  <a:txBody>
                    <a:bodyPr/>
                    <a:lstStyle/>
                    <a:p>
                      <a:pPr algn="l" fontAlgn="b"/>
                      <a:r>
                        <a:rPr lang="en-US" sz="1600" b="0" i="0" u="none" strike="noStrike" dirty="0">
                          <a:solidFill>
                            <a:srgbClr val="C65911"/>
                          </a:solidFill>
                          <a:effectLst/>
                          <a:latin typeface="Century Gothic" panose="020B0502020202020204" pitchFamily="34" charset="0"/>
                        </a:rPr>
                        <a:t>Population</a:t>
                      </a:r>
                    </a:p>
                  </a:txBody>
                  <a:tcPr marL="6350" marR="6350" marT="6350" marB="0" anchor="b"/>
                </a:tc>
                <a:tc>
                  <a:txBody>
                    <a:bodyPr/>
                    <a:lstStyle/>
                    <a:p>
                      <a:pPr algn="ctr" fontAlgn="ctr"/>
                      <a:r>
                        <a:rPr lang="en-US" sz="1600" u="none" strike="noStrike" dirty="0">
                          <a:solidFill>
                            <a:srgbClr val="000000"/>
                          </a:solidFill>
                          <a:effectLst/>
                        </a:rPr>
                        <a:t>10,051,595</a:t>
                      </a:r>
                      <a:endParaRPr lang="en-US" sz="1600" b="0" i="0" u="none" strike="noStrike" dirty="0">
                        <a:solidFill>
                          <a:srgbClr val="000000"/>
                        </a:solidFill>
                        <a:effectLst/>
                        <a:latin typeface="Arial" panose="020B0604020202020204" pitchFamily="34" charset="0"/>
                      </a:endParaRPr>
                    </a:p>
                  </a:txBody>
                  <a:tcPr marL="0" marR="0" marT="0" marB="0" anchor="ctr">
                    <a:solidFill>
                      <a:schemeClr val="accent4">
                        <a:lumMod val="40000"/>
                        <a:lumOff val="60000"/>
                      </a:schemeClr>
                    </a:solidFill>
                  </a:tcPr>
                </a:tc>
                <a:tc>
                  <a:txBody>
                    <a:bodyPr/>
                    <a:lstStyle/>
                    <a:p>
                      <a:pPr algn="ctr" fontAlgn="ctr"/>
                      <a:r>
                        <a:rPr lang="en-US" sz="1600" b="0" u="none" strike="noStrike" dirty="0">
                          <a:solidFill>
                            <a:srgbClr val="000000"/>
                          </a:solidFill>
                          <a:effectLst/>
                        </a:rPr>
                        <a:t>31,258</a:t>
                      </a:r>
                      <a:endParaRPr lang="en-US" sz="16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600" b="0" u="none" strike="noStrike" dirty="0">
                          <a:solidFill>
                            <a:srgbClr val="000000"/>
                          </a:solidFill>
                          <a:effectLst/>
                        </a:rPr>
                        <a:t>88, 703</a:t>
                      </a:r>
                      <a:endParaRPr lang="en-US" sz="16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600" b="1" u="none" strike="noStrike" dirty="0">
                          <a:solidFill>
                            <a:srgbClr val="000000"/>
                          </a:solidFill>
                          <a:effectLst/>
                        </a:rPr>
                        <a:t>40,574</a:t>
                      </a:r>
                      <a:endParaRPr lang="en-US" sz="16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600" u="none" strike="noStrike" dirty="0">
                          <a:solidFill>
                            <a:srgbClr val="000000"/>
                          </a:solidFill>
                          <a:effectLst/>
                        </a:rPr>
                        <a:t>53,071</a:t>
                      </a:r>
                      <a:endParaRPr lang="en-US" sz="16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859346966"/>
                  </a:ext>
                </a:extLst>
              </a:tr>
              <a:tr h="340522">
                <a:tc>
                  <a:txBody>
                    <a:bodyPr/>
                    <a:lstStyle/>
                    <a:p>
                      <a:pPr algn="l" fontAlgn="b"/>
                      <a:r>
                        <a:rPr lang="en-US" sz="1600" b="0" i="0" u="none" strike="noStrike" dirty="0">
                          <a:solidFill>
                            <a:srgbClr val="C65911"/>
                          </a:solidFill>
                          <a:effectLst/>
                          <a:latin typeface="Century Gothic" panose="020B0502020202020204" pitchFamily="34" charset="0"/>
                        </a:rPr>
                        <a:t>% below 18 years of age</a:t>
                      </a:r>
                    </a:p>
                  </a:txBody>
                  <a:tcPr marL="6350" marR="6350" marT="6350" marB="0" anchor="b"/>
                </a:tc>
                <a:tc>
                  <a:txBody>
                    <a:bodyPr/>
                    <a:lstStyle/>
                    <a:p>
                      <a:pPr algn="ctr" fontAlgn="ctr"/>
                      <a:r>
                        <a:rPr lang="en-US" sz="1600" u="none" strike="noStrike" dirty="0">
                          <a:solidFill>
                            <a:srgbClr val="000000"/>
                          </a:solidFill>
                          <a:effectLst/>
                        </a:rPr>
                        <a:t>21.4%</a:t>
                      </a:r>
                      <a:endParaRPr lang="en-US" sz="1600" b="0" i="0" u="none" strike="noStrike" dirty="0">
                        <a:solidFill>
                          <a:srgbClr val="000000"/>
                        </a:solidFill>
                        <a:effectLst/>
                        <a:latin typeface="Arial" panose="020B0604020202020204" pitchFamily="34" charset="0"/>
                      </a:endParaRPr>
                    </a:p>
                  </a:txBody>
                  <a:tcPr marL="0" marR="0" marT="0" marB="0" anchor="ctr">
                    <a:solidFill>
                      <a:schemeClr val="accent4">
                        <a:lumMod val="40000"/>
                        <a:lumOff val="60000"/>
                      </a:schemeClr>
                    </a:solidFill>
                  </a:tcPr>
                </a:tc>
                <a:tc>
                  <a:txBody>
                    <a:bodyPr/>
                    <a:lstStyle/>
                    <a:p>
                      <a:pPr algn="ctr" fontAlgn="ctr"/>
                      <a:r>
                        <a:rPr lang="en-US" sz="1600" b="0" u="none" strike="noStrike" dirty="0">
                          <a:solidFill>
                            <a:srgbClr val="000000"/>
                          </a:solidFill>
                          <a:effectLst/>
                        </a:rPr>
                        <a:t>19.2%</a:t>
                      </a:r>
                      <a:endParaRPr lang="en-US" sz="16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600" b="0" u="none" strike="noStrike" dirty="0">
                          <a:solidFill>
                            <a:srgbClr val="000000"/>
                          </a:solidFill>
                          <a:effectLst/>
                        </a:rPr>
                        <a:t>20.1%</a:t>
                      </a:r>
                      <a:endParaRPr lang="en-US" sz="16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600" b="1" u="none" strike="noStrike" dirty="0">
                          <a:solidFill>
                            <a:srgbClr val="000000"/>
                          </a:solidFill>
                          <a:effectLst/>
                        </a:rPr>
                        <a:t>21.2%</a:t>
                      </a:r>
                      <a:endParaRPr lang="en-US" sz="16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600" u="none" strike="noStrike" dirty="0">
                          <a:solidFill>
                            <a:srgbClr val="000000"/>
                          </a:solidFill>
                          <a:effectLst/>
                        </a:rPr>
                        <a:t>20.3%</a:t>
                      </a:r>
                      <a:endParaRPr lang="en-US" sz="16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010258316"/>
                  </a:ext>
                </a:extLst>
              </a:tr>
              <a:tr h="340522">
                <a:tc>
                  <a:txBody>
                    <a:bodyPr/>
                    <a:lstStyle/>
                    <a:p>
                      <a:pPr algn="l" fontAlgn="b"/>
                      <a:r>
                        <a:rPr lang="en-US" sz="1600" b="0" i="0" u="none" strike="noStrike" dirty="0">
                          <a:solidFill>
                            <a:srgbClr val="C65911"/>
                          </a:solidFill>
                          <a:effectLst/>
                          <a:latin typeface="Century Gothic" panose="020B0502020202020204" pitchFamily="34" charset="0"/>
                        </a:rPr>
                        <a:t>% 65 and older</a:t>
                      </a:r>
                    </a:p>
                  </a:txBody>
                  <a:tcPr marL="6350" marR="6350" marT="6350" marB="0" anchor="b"/>
                </a:tc>
                <a:tc>
                  <a:txBody>
                    <a:bodyPr/>
                    <a:lstStyle/>
                    <a:p>
                      <a:pPr algn="ctr" fontAlgn="ctr"/>
                      <a:r>
                        <a:rPr lang="en-US" sz="1600" u="none" strike="noStrike" dirty="0">
                          <a:solidFill>
                            <a:srgbClr val="000000"/>
                          </a:solidFill>
                          <a:effectLst/>
                        </a:rPr>
                        <a:t>18.2%</a:t>
                      </a:r>
                      <a:endParaRPr lang="en-US" sz="1600" b="0" i="0" u="none" strike="noStrike" dirty="0">
                        <a:solidFill>
                          <a:srgbClr val="000000"/>
                        </a:solidFill>
                        <a:effectLst/>
                        <a:latin typeface="Arial" panose="020B0604020202020204" pitchFamily="34" charset="0"/>
                      </a:endParaRPr>
                    </a:p>
                  </a:txBody>
                  <a:tcPr marL="0" marR="0" marT="0" marB="0" anchor="ctr">
                    <a:solidFill>
                      <a:schemeClr val="accent4">
                        <a:lumMod val="40000"/>
                        <a:lumOff val="60000"/>
                      </a:schemeClr>
                    </a:solidFill>
                  </a:tcPr>
                </a:tc>
                <a:tc>
                  <a:txBody>
                    <a:bodyPr/>
                    <a:lstStyle/>
                    <a:p>
                      <a:pPr algn="ctr" fontAlgn="ctr"/>
                      <a:r>
                        <a:rPr lang="en-US" sz="1600" b="0" u="none" strike="noStrike" dirty="0">
                          <a:solidFill>
                            <a:srgbClr val="000000"/>
                          </a:solidFill>
                          <a:effectLst/>
                        </a:rPr>
                        <a:t>26.6%</a:t>
                      </a:r>
                      <a:endParaRPr lang="en-US" sz="16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600" b="0" u="none" strike="noStrike" dirty="0">
                          <a:solidFill>
                            <a:srgbClr val="000000"/>
                          </a:solidFill>
                          <a:effectLst/>
                        </a:rPr>
                        <a:t>19.5%</a:t>
                      </a:r>
                      <a:endParaRPr lang="en-US" sz="16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600" b="1" u="none" strike="noStrike" dirty="0">
                          <a:solidFill>
                            <a:srgbClr val="000000"/>
                          </a:solidFill>
                          <a:effectLst/>
                        </a:rPr>
                        <a:t>22.6%</a:t>
                      </a:r>
                      <a:endParaRPr lang="en-US" sz="16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600" u="none" strike="noStrike" dirty="0">
                          <a:solidFill>
                            <a:srgbClr val="000000"/>
                          </a:solidFill>
                          <a:effectLst/>
                        </a:rPr>
                        <a:t>21.5%</a:t>
                      </a:r>
                      <a:endParaRPr lang="en-US" sz="16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879861973"/>
                  </a:ext>
                </a:extLst>
              </a:tr>
              <a:tr h="573002">
                <a:tc>
                  <a:txBody>
                    <a:bodyPr/>
                    <a:lstStyle/>
                    <a:p>
                      <a:pPr algn="l" rtl="0" fontAlgn="ctr"/>
                      <a:r>
                        <a:rPr lang="en-US" sz="1600" b="0" i="0" u="none" strike="noStrike" dirty="0">
                          <a:solidFill>
                            <a:srgbClr val="C65911"/>
                          </a:solidFill>
                          <a:effectLst/>
                          <a:latin typeface="Century Gothic" panose="020B0502020202020204" pitchFamily="34" charset="0"/>
                        </a:rPr>
                        <a:t>% Non-Hispanic African American alone</a:t>
                      </a:r>
                    </a:p>
                  </a:txBody>
                  <a:tcPr marL="6350" marR="6350" marT="6350" marB="0" anchor="ctr"/>
                </a:tc>
                <a:tc>
                  <a:txBody>
                    <a:bodyPr/>
                    <a:lstStyle/>
                    <a:p>
                      <a:pPr algn="ctr" fontAlgn="ctr"/>
                      <a:r>
                        <a:rPr lang="en-US" sz="1600" u="none" strike="noStrike" dirty="0">
                          <a:solidFill>
                            <a:srgbClr val="000000"/>
                          </a:solidFill>
                          <a:effectLst/>
                        </a:rPr>
                        <a:t>13.2%</a:t>
                      </a:r>
                      <a:endParaRPr lang="en-US" sz="1600" b="0" i="0" u="none" strike="noStrike" dirty="0">
                        <a:solidFill>
                          <a:srgbClr val="000000"/>
                        </a:solidFill>
                        <a:effectLst/>
                        <a:latin typeface="Arial" panose="020B0604020202020204" pitchFamily="34" charset="0"/>
                      </a:endParaRPr>
                    </a:p>
                  </a:txBody>
                  <a:tcPr marL="0" marR="0" marT="0" marB="0" anchor="ctr">
                    <a:solidFill>
                      <a:schemeClr val="accent4">
                        <a:lumMod val="40000"/>
                        <a:lumOff val="60000"/>
                      </a:schemeClr>
                    </a:solidFill>
                  </a:tcPr>
                </a:tc>
                <a:tc>
                  <a:txBody>
                    <a:bodyPr/>
                    <a:lstStyle/>
                    <a:p>
                      <a:pPr algn="ctr" fontAlgn="ctr"/>
                      <a:r>
                        <a:rPr lang="en-US" sz="1600" b="0" u="none" strike="noStrike" dirty="0">
                          <a:solidFill>
                            <a:srgbClr val="000000"/>
                          </a:solidFill>
                          <a:effectLst/>
                        </a:rPr>
                        <a:t>0.4%</a:t>
                      </a:r>
                      <a:endParaRPr lang="en-US" sz="16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600" b="0" u="none" strike="noStrike" dirty="0">
                          <a:solidFill>
                            <a:srgbClr val="000000"/>
                          </a:solidFill>
                          <a:effectLst/>
                        </a:rPr>
                        <a:t>1.1%</a:t>
                      </a:r>
                      <a:endParaRPr lang="en-US" sz="16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600" b="1" u="none" strike="noStrike" dirty="0">
                          <a:solidFill>
                            <a:srgbClr val="000000"/>
                          </a:solidFill>
                          <a:effectLst/>
                        </a:rPr>
                        <a:t>0.4%</a:t>
                      </a:r>
                      <a:endParaRPr lang="en-US" sz="16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600" u="none" strike="noStrike" dirty="0">
                          <a:solidFill>
                            <a:srgbClr val="000000"/>
                          </a:solidFill>
                          <a:effectLst/>
                        </a:rPr>
                        <a:t>1.0%</a:t>
                      </a:r>
                      <a:endParaRPr lang="en-US" sz="16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554387253"/>
                  </a:ext>
                </a:extLst>
              </a:tr>
              <a:tr h="587649">
                <a:tc>
                  <a:txBody>
                    <a:bodyPr/>
                    <a:lstStyle/>
                    <a:p>
                      <a:pPr algn="l" rtl="0" fontAlgn="ctr"/>
                      <a:r>
                        <a:rPr lang="en-US" sz="1600" b="0" i="0" u="none" strike="noStrike" dirty="0">
                          <a:solidFill>
                            <a:srgbClr val="C65911"/>
                          </a:solidFill>
                          <a:effectLst/>
                          <a:latin typeface="Century Gothic" panose="020B0502020202020204" pitchFamily="34" charset="0"/>
                        </a:rPr>
                        <a:t>% Native American &amp; Alaska Native alone</a:t>
                      </a:r>
                    </a:p>
                  </a:txBody>
                  <a:tcPr marL="6350" marR="6350" marT="6350" marB="0" anchor="ctr"/>
                </a:tc>
                <a:tc>
                  <a:txBody>
                    <a:bodyPr/>
                    <a:lstStyle/>
                    <a:p>
                      <a:pPr algn="ctr" fontAlgn="ctr"/>
                      <a:r>
                        <a:rPr lang="en-US" sz="1600" u="none" strike="noStrike" dirty="0">
                          <a:solidFill>
                            <a:srgbClr val="000000"/>
                          </a:solidFill>
                          <a:effectLst/>
                        </a:rPr>
                        <a:t>0.3%</a:t>
                      </a:r>
                      <a:endParaRPr lang="en-US" sz="1600" b="0" i="0" u="none" strike="noStrike" dirty="0">
                        <a:solidFill>
                          <a:srgbClr val="000000"/>
                        </a:solidFill>
                        <a:effectLst/>
                        <a:latin typeface="Arial" panose="020B0604020202020204" pitchFamily="34" charset="0"/>
                      </a:endParaRPr>
                    </a:p>
                  </a:txBody>
                  <a:tcPr marL="0" marR="0" marT="0" marB="0" anchor="ctr">
                    <a:solidFill>
                      <a:schemeClr val="accent4">
                        <a:lumMod val="40000"/>
                        <a:lumOff val="60000"/>
                      </a:schemeClr>
                    </a:solidFill>
                  </a:tcPr>
                </a:tc>
                <a:tc>
                  <a:txBody>
                    <a:bodyPr/>
                    <a:lstStyle/>
                    <a:p>
                      <a:pPr algn="ctr" fontAlgn="ctr"/>
                      <a:r>
                        <a:rPr lang="en-US" sz="1600" b="0" u="none" strike="noStrike" dirty="0">
                          <a:solidFill>
                            <a:srgbClr val="000000"/>
                          </a:solidFill>
                          <a:effectLst/>
                        </a:rPr>
                        <a:t>0.2%</a:t>
                      </a:r>
                      <a:endParaRPr lang="en-US" sz="16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600" b="0" u="none" strike="noStrike" dirty="0">
                          <a:solidFill>
                            <a:srgbClr val="000000"/>
                          </a:solidFill>
                          <a:effectLst/>
                        </a:rPr>
                        <a:t>0.1%</a:t>
                      </a:r>
                      <a:endParaRPr lang="en-US" sz="16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600" b="1" u="none" strike="noStrike" dirty="0">
                          <a:solidFill>
                            <a:srgbClr val="000000"/>
                          </a:solidFill>
                          <a:effectLst/>
                        </a:rPr>
                        <a:t>0.1%</a:t>
                      </a:r>
                      <a:endParaRPr lang="en-US" sz="16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600" u="none" strike="noStrike" dirty="0">
                          <a:solidFill>
                            <a:srgbClr val="000000"/>
                          </a:solidFill>
                          <a:effectLst/>
                        </a:rPr>
                        <a:t>0.3%</a:t>
                      </a:r>
                      <a:endParaRPr lang="en-US" sz="16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928085537"/>
                  </a:ext>
                </a:extLst>
              </a:tr>
              <a:tr h="340522">
                <a:tc>
                  <a:txBody>
                    <a:bodyPr/>
                    <a:lstStyle/>
                    <a:p>
                      <a:pPr algn="l" rtl="0" fontAlgn="ctr"/>
                      <a:r>
                        <a:rPr lang="en-US" sz="1600" b="0" i="0" u="none" strike="noStrike" dirty="0">
                          <a:solidFill>
                            <a:srgbClr val="C65911"/>
                          </a:solidFill>
                          <a:effectLst/>
                          <a:latin typeface="Century Gothic" panose="020B0502020202020204" pitchFamily="34" charset="0"/>
                        </a:rPr>
                        <a:t>% Asian alone</a:t>
                      </a:r>
                    </a:p>
                  </a:txBody>
                  <a:tcPr marL="6350" marR="6350" marT="6350" marB="0" anchor="ctr"/>
                </a:tc>
                <a:tc>
                  <a:txBody>
                    <a:bodyPr/>
                    <a:lstStyle/>
                    <a:p>
                      <a:pPr algn="ctr" fontAlgn="ctr"/>
                      <a:r>
                        <a:rPr lang="en-US" sz="1600" u="none" strike="noStrike" dirty="0">
                          <a:solidFill>
                            <a:srgbClr val="000000"/>
                          </a:solidFill>
                          <a:effectLst/>
                        </a:rPr>
                        <a:t>3.3%</a:t>
                      </a:r>
                      <a:endParaRPr lang="en-US" sz="1600" b="0" i="0" u="none" strike="noStrike" dirty="0">
                        <a:solidFill>
                          <a:srgbClr val="000000"/>
                        </a:solidFill>
                        <a:effectLst/>
                        <a:latin typeface="Arial" panose="020B0604020202020204" pitchFamily="34" charset="0"/>
                      </a:endParaRPr>
                    </a:p>
                  </a:txBody>
                  <a:tcPr marL="0" marR="0" marT="0" marB="0" anchor="ctr">
                    <a:solidFill>
                      <a:schemeClr val="accent4">
                        <a:lumMod val="40000"/>
                        <a:lumOff val="60000"/>
                      </a:schemeClr>
                    </a:solidFill>
                  </a:tcPr>
                </a:tc>
                <a:tc>
                  <a:txBody>
                    <a:bodyPr/>
                    <a:lstStyle/>
                    <a:p>
                      <a:pPr algn="ctr" fontAlgn="ctr"/>
                      <a:r>
                        <a:rPr lang="en-US" sz="1600" b="0" u="none" strike="noStrike" dirty="0">
                          <a:solidFill>
                            <a:srgbClr val="000000"/>
                          </a:solidFill>
                          <a:effectLst/>
                        </a:rPr>
                        <a:t>0.6%</a:t>
                      </a:r>
                      <a:endParaRPr lang="en-US" sz="16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600" b="0" u="none" strike="noStrike" dirty="0">
                          <a:solidFill>
                            <a:srgbClr val="000000"/>
                          </a:solidFill>
                          <a:effectLst/>
                        </a:rPr>
                        <a:t>0.3%</a:t>
                      </a:r>
                      <a:endParaRPr lang="en-US" sz="16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600" b="1" u="none" strike="noStrike" dirty="0">
                          <a:solidFill>
                            <a:srgbClr val="000000"/>
                          </a:solidFill>
                          <a:effectLst/>
                        </a:rPr>
                        <a:t>0.2%</a:t>
                      </a:r>
                      <a:endParaRPr lang="en-US" sz="16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600" u="none" strike="noStrike" dirty="0">
                          <a:solidFill>
                            <a:srgbClr val="000000"/>
                          </a:solidFill>
                          <a:effectLst/>
                        </a:rPr>
                        <a:t>0.4%</a:t>
                      </a:r>
                      <a:endParaRPr lang="en-US" sz="16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991530861"/>
                  </a:ext>
                </a:extLst>
              </a:tr>
              <a:tr h="340522">
                <a:tc>
                  <a:txBody>
                    <a:bodyPr/>
                    <a:lstStyle/>
                    <a:p>
                      <a:pPr algn="l" fontAlgn="b"/>
                      <a:r>
                        <a:rPr lang="en-US" sz="1600" b="0" i="0" u="none" strike="noStrike" dirty="0">
                          <a:solidFill>
                            <a:srgbClr val="C65911"/>
                          </a:solidFill>
                          <a:effectLst/>
                          <a:latin typeface="Century Gothic" panose="020B0502020202020204" pitchFamily="34" charset="0"/>
                        </a:rPr>
                        <a:t>% Hispanic</a:t>
                      </a:r>
                    </a:p>
                  </a:txBody>
                  <a:tcPr marL="6350" marR="6350" marT="6350" marB="0" anchor="b"/>
                </a:tc>
                <a:tc>
                  <a:txBody>
                    <a:bodyPr/>
                    <a:lstStyle/>
                    <a:p>
                      <a:pPr algn="ctr" fontAlgn="ctr"/>
                      <a:r>
                        <a:rPr lang="en-US" sz="1600" u="none" strike="noStrike" dirty="0">
                          <a:solidFill>
                            <a:srgbClr val="000000"/>
                          </a:solidFill>
                          <a:effectLst/>
                        </a:rPr>
                        <a:t>5.7%</a:t>
                      </a:r>
                      <a:endParaRPr lang="en-US" sz="1600" b="0" i="0" u="none" strike="noStrike" dirty="0">
                        <a:solidFill>
                          <a:srgbClr val="000000"/>
                        </a:solidFill>
                        <a:effectLst/>
                        <a:latin typeface="Arial" panose="020B0604020202020204" pitchFamily="34" charset="0"/>
                      </a:endParaRPr>
                    </a:p>
                  </a:txBody>
                  <a:tcPr marL="0" marR="0" marT="0" marB="0" anchor="ctr">
                    <a:solidFill>
                      <a:schemeClr val="accent4">
                        <a:lumMod val="40000"/>
                        <a:lumOff val="60000"/>
                      </a:schemeClr>
                    </a:solidFill>
                  </a:tcPr>
                </a:tc>
                <a:tc>
                  <a:txBody>
                    <a:bodyPr/>
                    <a:lstStyle/>
                    <a:p>
                      <a:pPr algn="ctr" fontAlgn="ctr"/>
                      <a:r>
                        <a:rPr lang="en-US" sz="1600" b="0" u="none" strike="noStrike" dirty="0">
                          <a:solidFill>
                            <a:srgbClr val="000000"/>
                          </a:solidFill>
                          <a:effectLst/>
                        </a:rPr>
                        <a:t>2.7%</a:t>
                      </a:r>
                      <a:endParaRPr lang="en-US" sz="16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600" b="0" u="none" strike="noStrike" dirty="0">
                          <a:solidFill>
                            <a:srgbClr val="000000"/>
                          </a:solidFill>
                          <a:effectLst/>
                        </a:rPr>
                        <a:t>5.0%</a:t>
                      </a:r>
                      <a:endParaRPr lang="en-US" sz="16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600" b="1" u="none" strike="noStrike" dirty="0">
                          <a:solidFill>
                            <a:srgbClr val="000000"/>
                          </a:solidFill>
                          <a:effectLst/>
                        </a:rPr>
                        <a:t>4.2%</a:t>
                      </a:r>
                      <a:endParaRPr lang="en-US" sz="16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600" u="none" strike="noStrike" dirty="0">
                          <a:solidFill>
                            <a:srgbClr val="000000"/>
                          </a:solidFill>
                          <a:effectLst/>
                        </a:rPr>
                        <a:t>3.6%</a:t>
                      </a:r>
                      <a:endParaRPr lang="en-US" sz="16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04977829"/>
                  </a:ext>
                </a:extLst>
              </a:tr>
              <a:tr h="587649">
                <a:tc>
                  <a:txBody>
                    <a:bodyPr/>
                    <a:lstStyle/>
                    <a:p>
                      <a:pPr algn="l" rtl="0" fontAlgn="ctr"/>
                      <a:r>
                        <a:rPr lang="en-US" sz="1600" b="0" i="0" u="none" strike="noStrike" dirty="0">
                          <a:solidFill>
                            <a:srgbClr val="C65911"/>
                          </a:solidFill>
                          <a:effectLst/>
                          <a:latin typeface="Century Gothic" panose="020B0502020202020204" pitchFamily="34" charset="0"/>
                        </a:rPr>
                        <a:t>% Non-Hispanic white alone</a:t>
                      </a:r>
                    </a:p>
                  </a:txBody>
                  <a:tcPr marL="6350" marR="6350" marT="6350" marB="0" anchor="ctr"/>
                </a:tc>
                <a:tc>
                  <a:txBody>
                    <a:bodyPr/>
                    <a:lstStyle/>
                    <a:p>
                      <a:pPr algn="ctr" fontAlgn="ctr"/>
                      <a:r>
                        <a:rPr lang="en-US" sz="1600" u="none" strike="noStrike" dirty="0">
                          <a:solidFill>
                            <a:srgbClr val="000000"/>
                          </a:solidFill>
                          <a:effectLst/>
                        </a:rPr>
                        <a:t>73%</a:t>
                      </a:r>
                      <a:endParaRPr lang="en-US" sz="1600" b="0" i="0" u="none" strike="noStrike" dirty="0">
                        <a:solidFill>
                          <a:srgbClr val="000000"/>
                        </a:solidFill>
                        <a:effectLst/>
                        <a:latin typeface="Arial" panose="020B0604020202020204" pitchFamily="34" charset="0"/>
                      </a:endParaRPr>
                    </a:p>
                  </a:txBody>
                  <a:tcPr marL="0" marR="0" marT="0" marB="0" anchor="ctr">
                    <a:solidFill>
                      <a:schemeClr val="accent4">
                        <a:lumMod val="40000"/>
                        <a:lumOff val="60000"/>
                      </a:schemeClr>
                    </a:solidFill>
                  </a:tcPr>
                </a:tc>
                <a:tc>
                  <a:txBody>
                    <a:bodyPr/>
                    <a:lstStyle/>
                    <a:p>
                      <a:pPr algn="ctr" fontAlgn="ctr"/>
                      <a:r>
                        <a:rPr lang="en-US" sz="1600" b="0" u="none" strike="noStrike" dirty="0">
                          <a:solidFill>
                            <a:srgbClr val="000000"/>
                          </a:solidFill>
                          <a:effectLst/>
                        </a:rPr>
                        <a:t>93.6%</a:t>
                      </a:r>
                      <a:endParaRPr lang="en-US" sz="16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600" b="0" u="none" strike="noStrike" dirty="0">
                          <a:solidFill>
                            <a:srgbClr val="000000"/>
                          </a:solidFill>
                          <a:effectLst/>
                        </a:rPr>
                        <a:t>90.2%</a:t>
                      </a:r>
                      <a:endParaRPr lang="en-US" sz="16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600" b="1" u="none" strike="noStrike" dirty="0">
                          <a:solidFill>
                            <a:srgbClr val="000000"/>
                          </a:solidFill>
                          <a:effectLst/>
                        </a:rPr>
                        <a:t>92.4%</a:t>
                      </a:r>
                      <a:endParaRPr lang="en-US" sz="16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600" u="none" strike="noStrike" dirty="0">
                          <a:solidFill>
                            <a:srgbClr val="000000"/>
                          </a:solidFill>
                          <a:effectLst/>
                        </a:rPr>
                        <a:t>92.0%</a:t>
                      </a:r>
                      <a:endParaRPr lang="en-US" sz="16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4027280693"/>
                  </a:ext>
                </a:extLst>
              </a:tr>
              <a:tr h="340522">
                <a:tc>
                  <a:txBody>
                    <a:bodyPr/>
                    <a:lstStyle/>
                    <a:p>
                      <a:pPr algn="l" fontAlgn="b"/>
                      <a:r>
                        <a:rPr lang="en-US" sz="1600" b="0" i="0" u="none" strike="noStrike" dirty="0">
                          <a:solidFill>
                            <a:srgbClr val="C65911"/>
                          </a:solidFill>
                          <a:effectLst/>
                          <a:latin typeface="Century Gothic" panose="020B0502020202020204" pitchFamily="34" charset="0"/>
                        </a:rPr>
                        <a:t>% Rural</a:t>
                      </a:r>
                    </a:p>
                  </a:txBody>
                  <a:tcPr marL="6350" marR="6350" marT="6350" marB="0" anchor="b"/>
                </a:tc>
                <a:tc>
                  <a:txBody>
                    <a:bodyPr/>
                    <a:lstStyle/>
                    <a:p>
                      <a:pPr algn="ctr" fontAlgn="ctr"/>
                      <a:r>
                        <a:rPr lang="en-US" sz="1600" b="0" u="none" strike="noStrike" dirty="0">
                          <a:solidFill>
                            <a:srgbClr val="000000"/>
                          </a:solidFill>
                          <a:effectLst/>
                        </a:rPr>
                        <a:t>26.5%</a:t>
                      </a:r>
                      <a:endParaRPr lang="en-US" sz="1600" b="0" i="0" u="none" strike="noStrike" dirty="0">
                        <a:solidFill>
                          <a:srgbClr val="000000"/>
                        </a:solidFill>
                        <a:effectLst/>
                        <a:latin typeface="Arial" panose="020B0604020202020204" pitchFamily="34" charset="0"/>
                      </a:endParaRPr>
                    </a:p>
                  </a:txBody>
                  <a:tcPr marL="0" marR="0" marT="0" marB="0" anchor="ctr">
                    <a:solidFill>
                      <a:schemeClr val="accent4">
                        <a:lumMod val="40000"/>
                        <a:lumOff val="60000"/>
                      </a:schemeClr>
                    </a:solidFill>
                  </a:tcPr>
                </a:tc>
                <a:tc>
                  <a:txBody>
                    <a:bodyPr/>
                    <a:lstStyle/>
                    <a:p>
                      <a:pPr algn="ctr" fontAlgn="ctr"/>
                      <a:r>
                        <a:rPr lang="en-US" sz="1600" b="0" u="none" strike="noStrike" dirty="0">
                          <a:solidFill>
                            <a:srgbClr val="000000"/>
                          </a:solidFill>
                          <a:effectLst/>
                        </a:rPr>
                        <a:t>100%</a:t>
                      </a:r>
                      <a:endParaRPr lang="en-US" sz="16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600" b="0" u="none" strike="noStrike" dirty="0">
                          <a:solidFill>
                            <a:srgbClr val="000000"/>
                          </a:solidFill>
                          <a:effectLst/>
                        </a:rPr>
                        <a:t>85.9%</a:t>
                      </a:r>
                      <a:endParaRPr lang="en-US" sz="16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600" b="1" u="none" strike="noStrike" dirty="0">
                          <a:solidFill>
                            <a:srgbClr val="000000"/>
                          </a:solidFill>
                          <a:effectLst/>
                        </a:rPr>
                        <a:t>93.6%</a:t>
                      </a:r>
                      <a:endParaRPr lang="en-US" sz="16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600" u="none" strike="noStrike" dirty="0">
                          <a:solidFill>
                            <a:srgbClr val="000000"/>
                          </a:solidFill>
                          <a:effectLst/>
                        </a:rPr>
                        <a:t>89.9%</a:t>
                      </a:r>
                      <a:endParaRPr lang="en-US" sz="16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877051963"/>
                  </a:ext>
                </a:extLst>
              </a:tr>
            </a:tbl>
          </a:graphicData>
        </a:graphic>
      </p:graphicFrame>
      <p:sp>
        <p:nvSpPr>
          <p:cNvPr id="3" name="TextBox 2">
            <a:extLst>
              <a:ext uri="{FF2B5EF4-FFF2-40B4-BE49-F238E27FC236}">
                <a16:creationId xmlns:a16="http://schemas.microsoft.com/office/drawing/2014/main" id="{03211C53-2091-C696-A49E-3DF66EB47BBF}"/>
              </a:ext>
            </a:extLst>
          </p:cNvPr>
          <p:cNvSpPr txBox="1"/>
          <p:nvPr/>
        </p:nvSpPr>
        <p:spPr>
          <a:xfrm>
            <a:off x="526504" y="68595"/>
            <a:ext cx="5754307" cy="830997"/>
          </a:xfrm>
          <a:prstGeom prst="rect">
            <a:avLst/>
          </a:prstGeom>
          <a:noFill/>
        </p:spPr>
        <p:txBody>
          <a:bodyPr wrap="square">
            <a:spAutoFit/>
          </a:bodyPr>
          <a:lstStyle/>
          <a:p>
            <a:r>
              <a:rPr kumimoji="0" lang="en-US" sz="4800" b="0" i="0" u="none" strike="noStrike" kern="1200" cap="none" spc="0" normalizeH="0" baseline="0" noProof="0" dirty="0">
                <a:ln>
                  <a:noFill/>
                </a:ln>
                <a:solidFill>
                  <a:schemeClr val="tx2"/>
                </a:solidFill>
                <a:effectLst/>
                <a:uLnTx/>
                <a:uFillTx/>
                <a:latin typeface="Century Gothic" panose="020B0502020202020204"/>
                <a:ea typeface="+mn-ea"/>
                <a:cs typeface="+mn-cs"/>
              </a:rPr>
              <a:t>Sanilac County</a:t>
            </a:r>
            <a:endParaRPr lang="en-US" sz="4800" dirty="0">
              <a:solidFill>
                <a:schemeClr val="tx2"/>
              </a:solidFill>
            </a:endParaRPr>
          </a:p>
        </p:txBody>
      </p:sp>
      <p:sp>
        <p:nvSpPr>
          <p:cNvPr id="9" name="TextBox 8">
            <a:extLst>
              <a:ext uri="{FF2B5EF4-FFF2-40B4-BE49-F238E27FC236}">
                <a16:creationId xmlns:a16="http://schemas.microsoft.com/office/drawing/2014/main" id="{9EB94418-CDD3-0F42-4B47-615247C96BE9}"/>
              </a:ext>
            </a:extLst>
          </p:cNvPr>
          <p:cNvSpPr txBox="1"/>
          <p:nvPr/>
        </p:nvSpPr>
        <p:spPr>
          <a:xfrm>
            <a:off x="815609" y="1049893"/>
            <a:ext cx="7016785" cy="584775"/>
          </a:xfrm>
          <a:prstGeom prst="rect">
            <a:avLst/>
          </a:prstGeom>
          <a:noFill/>
        </p:spPr>
        <p:txBody>
          <a:bodyPr wrap="square" rtlCol="0">
            <a:spAutoFit/>
          </a:bodyPr>
          <a:lstStyle/>
          <a:p>
            <a:r>
              <a:rPr lang="en-US" sz="1600" dirty="0"/>
              <a:t>Highest in Region for % of Children            Second Highest % Rural Second Highest in Region for % of Seniors        Highest % below age 18</a:t>
            </a:r>
          </a:p>
        </p:txBody>
      </p:sp>
      <p:sp>
        <p:nvSpPr>
          <p:cNvPr id="11" name="TextBox 10">
            <a:extLst>
              <a:ext uri="{FF2B5EF4-FFF2-40B4-BE49-F238E27FC236}">
                <a16:creationId xmlns:a16="http://schemas.microsoft.com/office/drawing/2014/main" id="{5E8B1C1A-6ECC-412C-B6C1-38C64E298774}"/>
              </a:ext>
            </a:extLst>
          </p:cNvPr>
          <p:cNvSpPr txBox="1"/>
          <p:nvPr/>
        </p:nvSpPr>
        <p:spPr>
          <a:xfrm>
            <a:off x="410601" y="6025339"/>
            <a:ext cx="4678593" cy="830997"/>
          </a:xfrm>
          <a:prstGeom prst="rect">
            <a:avLst/>
          </a:prstGeom>
          <a:noFill/>
        </p:spPr>
        <p:txBody>
          <a:bodyPr wrap="square" rtlCol="0">
            <a:spAutoFit/>
          </a:bodyPr>
          <a:lstStyle/>
          <a:p>
            <a:pPr marL="0" marR="0" lvl="0" indent="0" algn="l" defTabSz="457207"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EA26A"/>
                </a:solidFill>
                <a:effectLst/>
                <a:uLnTx/>
                <a:uFillTx/>
                <a:latin typeface="Arial" panose="020B0604020202020204" pitchFamily="34" charset="0"/>
                <a:ea typeface="+mn-ea"/>
                <a:cs typeface="+mn-cs"/>
              </a:rPr>
              <a:t>Data 2023 for Census and 2024 County Health Rankings Report   </a:t>
            </a:r>
          </a:p>
          <a:p>
            <a:pPr marL="0" marR="0" lvl="0" indent="0" algn="l" defTabSz="457207"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Arial" panose="020B0604020202020204" pitchFamily="34" charset="0"/>
                <a:ea typeface="+mn-ea"/>
                <a:cs typeface="+mn-cs"/>
                <a:hlinkClick r:id="rId2">
                  <a:extLst>
                    <a:ext uri="{A12FA001-AC4F-418D-AE19-62706E023703}">
                      <ahyp:hlinkClr xmlns:ahyp="http://schemas.microsoft.com/office/drawing/2018/hyperlinkcolor" val="tx"/>
                    </a:ext>
                  </a:extLst>
                </a:hlinkClick>
              </a:rPr>
              <a:t>https://data.census.gov/table</a:t>
            </a:r>
            <a:endParaRPr kumimoji="0" lang="en-US" sz="1200" b="0" i="0" u="none" strike="noStrike" kern="1200" cap="none" spc="0" normalizeH="0" baseline="0" noProof="0" dirty="0">
              <a:ln>
                <a:noFill/>
              </a:ln>
              <a:effectLst/>
              <a:uLnTx/>
              <a:uFillTx/>
              <a:latin typeface="Arial" panose="020B0604020202020204" pitchFamily="34" charset="0"/>
              <a:ea typeface="+mn-ea"/>
              <a:cs typeface="+mn-cs"/>
            </a:endParaRPr>
          </a:p>
          <a:p>
            <a:pPr marL="0" marR="0" lvl="0" indent="0" algn="l" defTabSz="457207"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Arial" panose="020B0604020202020204" pitchFamily="34" charset="0"/>
                <a:ea typeface="+mn-ea"/>
                <a:cs typeface="+mn-cs"/>
                <a:hlinkClick r:id="rId3">
                  <a:extLst>
                    <a:ext uri="{A12FA001-AC4F-418D-AE19-62706E023703}">
                      <ahyp:hlinkClr xmlns:ahyp="http://schemas.microsoft.com/office/drawing/2018/hyperlinkcolor" val="tx"/>
                    </a:ext>
                  </a:extLst>
                </a:hlinkClick>
              </a:rPr>
              <a:t>www.countyhealthrankings.org</a:t>
            </a:r>
            <a:endParaRPr kumimoji="0" lang="en-US" sz="1200" b="0" i="0" u="none" strike="noStrike" kern="1200" cap="none" spc="0" normalizeH="0" baseline="0" noProof="0" dirty="0">
              <a:ln>
                <a:noFill/>
              </a:ln>
              <a:effectLst/>
              <a:uLnTx/>
              <a:uFillTx/>
              <a:latin typeface="Arial" panose="020B0604020202020204" pitchFamily="34" charset="0"/>
              <a:ea typeface="+mn-ea"/>
              <a:cs typeface="+mn-cs"/>
            </a:endParaRPr>
          </a:p>
          <a:p>
            <a:pPr marL="0" marR="0" lvl="0" indent="0" algn="l" defTabSz="457207" rtl="0" eaLnBrk="1" fontAlgn="b"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EA26A"/>
              </a:solidFill>
              <a:effectLst/>
              <a:uLnTx/>
              <a:uFillTx/>
              <a:latin typeface="Arial" panose="020B0604020202020204" pitchFamily="34" charset="0"/>
              <a:ea typeface="+mn-ea"/>
              <a:cs typeface="+mn-cs"/>
            </a:endParaRPr>
          </a:p>
        </p:txBody>
      </p:sp>
      <p:sp>
        <p:nvSpPr>
          <p:cNvPr id="10" name="Arrow: Chevron 9">
            <a:extLst>
              <a:ext uri="{FF2B5EF4-FFF2-40B4-BE49-F238E27FC236}">
                <a16:creationId xmlns:a16="http://schemas.microsoft.com/office/drawing/2014/main" id="{0586EC67-55A4-B8ED-B16A-E9ED305E9916}"/>
              </a:ext>
            </a:extLst>
          </p:cNvPr>
          <p:cNvSpPr/>
          <p:nvPr/>
        </p:nvSpPr>
        <p:spPr>
          <a:xfrm>
            <a:off x="605675" y="1118511"/>
            <a:ext cx="259632" cy="184227"/>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657B87BE-BC88-8A1A-7CFA-6C0DC4598829}"/>
              </a:ext>
            </a:extLst>
          </p:cNvPr>
          <p:cNvSpPr/>
          <p:nvPr/>
        </p:nvSpPr>
        <p:spPr>
          <a:xfrm>
            <a:off x="605675" y="1376589"/>
            <a:ext cx="259632" cy="184227"/>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Arrow: Chevron 13">
            <a:extLst>
              <a:ext uri="{FF2B5EF4-FFF2-40B4-BE49-F238E27FC236}">
                <a16:creationId xmlns:a16="http://schemas.microsoft.com/office/drawing/2014/main" id="{95DD5F73-04EA-B92A-F456-74E08F05BAC7}"/>
              </a:ext>
            </a:extLst>
          </p:cNvPr>
          <p:cNvSpPr/>
          <p:nvPr/>
        </p:nvSpPr>
        <p:spPr>
          <a:xfrm>
            <a:off x="4571999" y="1118512"/>
            <a:ext cx="259632" cy="184227"/>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Arrow: Chevron 1">
            <a:extLst>
              <a:ext uri="{FF2B5EF4-FFF2-40B4-BE49-F238E27FC236}">
                <a16:creationId xmlns:a16="http://schemas.microsoft.com/office/drawing/2014/main" id="{4DED6665-7E6C-54B3-408E-DC97D1A4E543}"/>
              </a:ext>
            </a:extLst>
          </p:cNvPr>
          <p:cNvSpPr/>
          <p:nvPr/>
        </p:nvSpPr>
        <p:spPr>
          <a:xfrm>
            <a:off x="5034715" y="1376588"/>
            <a:ext cx="259632" cy="184227"/>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963732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Custom 2">
      <a:dk1>
        <a:srgbClr val="595959"/>
      </a:dk1>
      <a:lt1>
        <a:srgbClr val="FEECE1"/>
      </a:lt1>
      <a:dk2>
        <a:srgbClr val="00423F"/>
      </a:dk2>
      <a:lt2>
        <a:srgbClr val="EDEDED"/>
      </a:lt2>
      <a:accent1>
        <a:srgbClr val="FF671F"/>
      </a:accent1>
      <a:accent2>
        <a:srgbClr val="004643"/>
      </a:accent2>
      <a:accent3>
        <a:srgbClr val="A5A5A5"/>
      </a:accent3>
      <a:accent4>
        <a:srgbClr val="B74601"/>
      </a:accent4>
      <a:accent5>
        <a:srgbClr val="00AB8E"/>
      </a:accent5>
      <a:accent6>
        <a:srgbClr val="262626"/>
      </a:accent6>
      <a:hlink>
        <a:srgbClr val="B74601"/>
      </a:hlink>
      <a:folHlink>
        <a:srgbClr val="0070C0"/>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CHP Color Theme">
  <a:themeElements>
    <a:clrScheme name="Custom 1">
      <a:dk1>
        <a:sysClr val="windowText" lastClr="000000"/>
      </a:dk1>
      <a:lt1>
        <a:sysClr val="window" lastClr="FFFFFF"/>
      </a:lt1>
      <a:dk2>
        <a:srgbClr val="455F51"/>
      </a:dk2>
      <a:lt2>
        <a:srgbClr val="E2DFCC"/>
      </a:lt2>
      <a:accent1>
        <a:srgbClr val="F26829"/>
      </a:accent1>
      <a:accent2>
        <a:srgbClr val="00A88F"/>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CHP Color Theme" id="{4971CF31-93C8-4CE9-81E1-4F19D80F12C3}" vid="{32E321C2-9FB7-4CC0-A3BB-6121618B862A}"/>
    </a:ext>
  </a:extLst>
</a:theme>
</file>

<file path=ppt/theme/theme3.xml><?xml version="1.0" encoding="utf-8"?>
<a:theme xmlns:a="http://schemas.openxmlformats.org/drawingml/2006/main" name="1_Ion">
  <a:themeElements>
    <a:clrScheme name="Custom 6">
      <a:dk1>
        <a:srgbClr val="595959"/>
      </a:dk1>
      <a:lt1>
        <a:srgbClr val="FEA26A"/>
      </a:lt1>
      <a:dk2>
        <a:srgbClr val="00423F"/>
      </a:dk2>
      <a:lt2>
        <a:srgbClr val="90FFF9"/>
      </a:lt2>
      <a:accent1>
        <a:srgbClr val="FF671F"/>
      </a:accent1>
      <a:accent2>
        <a:srgbClr val="004643"/>
      </a:accent2>
      <a:accent3>
        <a:srgbClr val="A5A5A5"/>
      </a:accent3>
      <a:accent4>
        <a:srgbClr val="B74601"/>
      </a:accent4>
      <a:accent5>
        <a:srgbClr val="00AB8E"/>
      </a:accent5>
      <a:accent6>
        <a:srgbClr val="262626"/>
      </a:accent6>
      <a:hlink>
        <a:srgbClr val="B74601"/>
      </a:hlink>
      <a:folHlink>
        <a:srgbClr val="0070C0"/>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38435</TotalTime>
  <Words>3527</Words>
  <Application>Microsoft Office PowerPoint</Application>
  <PresentationFormat>On-screen Show (4:3)</PresentationFormat>
  <Paragraphs>806</Paragraphs>
  <Slides>63</Slides>
  <Notes>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63</vt:i4>
      </vt:variant>
    </vt:vector>
  </HeadingPairs>
  <TitlesOfParts>
    <vt:vector size="72" baseType="lpstr">
      <vt:lpstr>Arial</vt:lpstr>
      <vt:lpstr>Calibri</vt:lpstr>
      <vt:lpstr>Calibri Light</vt:lpstr>
      <vt:lpstr>Century Gothic</vt:lpstr>
      <vt:lpstr>Tw Cen MT</vt:lpstr>
      <vt:lpstr>Wingdings 3</vt:lpstr>
      <vt:lpstr>Ion</vt:lpstr>
      <vt:lpstr>TCHP Color Theme</vt:lpstr>
      <vt:lpstr>1_Ion</vt:lpstr>
      <vt:lpstr>Community Health Needs Assessment</vt:lpstr>
      <vt:lpstr>CHNA Process</vt:lpstr>
      <vt:lpstr>PowerPoint Presentation</vt:lpstr>
      <vt:lpstr>Review of Health Indicators</vt:lpstr>
      <vt:lpstr>Key Data Sources</vt:lpstr>
      <vt:lpstr>Health Indicators</vt:lpstr>
      <vt:lpstr>  Thinking about the needs that overlap all four counties and county trends and comparisons, what issues rise to the top for your organization? Are there missing issues?  NOTES Page provided by your presenter.</vt:lpstr>
      <vt:lpstr>The Target Population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Access to Healthcare</vt:lpstr>
      <vt:lpstr>PowerPoint Presentation</vt:lpstr>
      <vt:lpstr>PowerPoint Presentation</vt:lpstr>
      <vt:lpstr>PowerPoint Presentation</vt:lpstr>
      <vt:lpstr>Access to Care Highlights - Sanilac</vt:lpstr>
      <vt:lpstr>Community Survey- Health Concerns</vt:lpstr>
      <vt:lpstr>PowerPoint Presentation</vt:lpstr>
      <vt:lpstr>Chronic Disease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Behavioral Health </vt:lpstr>
      <vt:lpstr>PowerPoint Presentation</vt:lpstr>
      <vt:lpstr>PowerPoint Presentation</vt:lpstr>
      <vt:lpstr>Mental Health</vt:lpstr>
      <vt:lpstr>PowerPoint Presentation</vt:lpstr>
      <vt:lpstr>Maternal Child Health</vt:lpstr>
      <vt:lpstr>PowerPoint Presentation</vt:lpstr>
      <vt:lpstr>PowerPoint Presentation</vt:lpstr>
      <vt:lpstr>PowerPoint Presentation</vt:lpstr>
      <vt:lpstr>Immunizations</vt:lpstr>
      <vt:lpstr>PowerPoint Presentation</vt:lpstr>
      <vt:lpstr>Injuries</vt:lpstr>
      <vt:lpstr>PowerPoint Presentation</vt:lpstr>
      <vt:lpstr>PowerPoint Presentation</vt:lpstr>
      <vt:lpstr>Oral Health</vt:lpstr>
      <vt:lpstr>Community Survey </vt:lpstr>
      <vt:lpstr>Community Strengths and Weaknesses Sanilac County 2021 vs 2024</vt:lpstr>
      <vt:lpstr>PowerPoint Presentation</vt:lpstr>
      <vt:lpstr>PowerPoint Presentation</vt:lpstr>
      <vt:lpstr>Community’s view of how well the local Healthcare and Human Service System Works</vt:lpstr>
      <vt:lpstr>PowerPoint Presentation</vt:lpstr>
      <vt:lpstr>PowerPoint Presentation</vt:lpstr>
      <vt:lpstr>PowerPoint Presentation</vt:lpstr>
      <vt:lpstr>PowerPoint Presentation</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 Community Conversations</dc:title>
  <dc:creator>Kay Balcer</dc:creator>
  <cp:lastModifiedBy>Kay Balcer</cp:lastModifiedBy>
  <cp:revision>181</cp:revision>
  <cp:lastPrinted>2022-02-14T15:47:03Z</cp:lastPrinted>
  <dcterms:created xsi:type="dcterms:W3CDTF">2018-05-29T15:13:13Z</dcterms:created>
  <dcterms:modified xsi:type="dcterms:W3CDTF">2025-03-19T22:51:48Z</dcterms:modified>
</cp:coreProperties>
</file>